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100" d="100"/>
          <a:sy n="100" d="100"/>
        </p:scale>
        <p:origin x="87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7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02dd36cfead7b08e#tid=6790bd8458ebf60009e44372#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a:ln/>
        </p:spPr>
        <p:txBody>
          <a:bodyPr wrap="square" lIns="0" tIns="0" rIns="0" bIns="0" rtlCol="0" anchor="ctr"/>
          <a:lstStyle/>
          <a:p>
            <a:pPr algn="ctr">
              <a:lnSpc>
                <a:spcPct val="100000"/>
              </a:lnSpc>
            </a:pPr>
            <a:r>
              <a:rPr lang="en-US" sz="4400" b="1" i="0" dirty="0">
                <a:solidFill>
                  <a:srgbClr val="000000"/>
                </a:solidFill>
                <a:latin typeface="微软雅黑" pitchFamily="34" charset="0"/>
                <a:ea typeface="微软雅黑" pitchFamily="34" charset="-122"/>
                <a:cs typeface="微软雅黑"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a:ln/>
        </p:spPr>
        <p:txBody>
          <a:bodyPr/>
          <a:lstStyle/>
          <a:p>
            <a:endParaRPr lang="zh-CN" altLang="en-US"/>
          </a:p>
        </p:txBody>
      </p:sp>
      <p:sp>
        <p:nvSpPr>
          <p:cNvPr id="5" name="MasterShapeName"/>
          <p:cNvSpPr/>
          <p:nvPr/>
        </p:nvSpPr>
        <p:spPr>
          <a:xfrm>
            <a:off x="10479024" y="5907024"/>
            <a:ext cx="1106424" cy="402336"/>
          </a:xfrm>
          <a:prstGeom prst="rect">
            <a:avLst/>
          </a:prstGeom>
          <a:noFill/>
          <a:ln/>
        </p:spPr>
        <p:txBody>
          <a:bodyPr wrap="square" lIns="0" tIns="0" rIns="0" bIns="0" rtlCol="0" anchor="ctr"/>
          <a:lstStyle/>
          <a:p>
            <a:pPr algn="ctr">
              <a:lnSpc>
                <a:spcPct val="100000"/>
              </a:lnSpc>
            </a:pPr>
            <a:r>
              <a:rPr lang="en-US" sz="2000" b="1" i="0" dirty="0">
                <a:solidFill>
                  <a:srgbClr val="FFFFFF"/>
                </a:solidFill>
                <a:latin typeface="微软雅黑" pitchFamily="34" charset="0"/>
                <a:ea typeface="微软雅黑" pitchFamily="34" charset="-122"/>
                <a:cs typeface="微软雅黑"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360152" y="6272784"/>
            <a:ext cx="1508760" cy="429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amp;si=1">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name="Slide 10&amp;si=10">
    <p:spTree>
      <p:nvGrpSpPr>
        <p:cNvPr id="1" name=""/>
        <p:cNvGrpSpPr/>
        <p:nvPr/>
      </p:nvGrpSpPr>
      <p:grpSpPr>
        <a:xfrm>
          <a:off x="0" y="0"/>
          <a:ext cx="0" cy="0"/>
          <a:chOff x="0" y="0"/>
          <a:chExt cx="0" cy="0"/>
        </a:xfrm>
      </p:grpSpPr>
      <p:sp>
        <p:nvSpPr>
          <p:cNvPr id="2" name="C_5_BD#162b924a2?pid=80f1cabc0&amp;color=0,0,0&amp;vtp=1&amp;bt=1&amp;bbb=1"/>
          <p:cNvSpPr/>
          <p:nvPr/>
        </p:nvSpPr>
        <p:spPr>
          <a:xfrm>
            <a:off x="612648" y="486000"/>
            <a:ext cx="10963656" cy="949960"/>
          </a:xfrm>
          <a:prstGeom prst="rect">
            <a:avLst/>
          </a:prstGeom>
          <a:noFill/>
          <a:ln/>
        </p:spPr>
        <p:txBody>
          <a:bodyPr wrap="none" lIns="0" tIns="0" rIns="0" bIns="0" rtlCol="0" anchor="t"/>
          <a:lstStyle/>
          <a:p>
            <a:pPr algn="l" latinLnBrk="1">
              <a:lnSpc>
                <a:spcPts val="4500"/>
              </a:lnSpc>
            </a:pPr>
            <a:r>
              <a:rPr lang="en-US" altLang="zh-CN" sz="2600" b="1" i="0" dirty="0">
                <a:solidFill>
                  <a:srgbClr val="000000"/>
                </a:solidFill>
                <a:latin typeface="Times New Roman" pitchFamily="34" charset="0"/>
                <a:ea typeface="Microsoft Yahei" pitchFamily="34" charset="-122"/>
                <a:cs typeface="Times New Roman" pitchFamily="34" charset="-120"/>
              </a:rPr>
              <a:t>自主评价</a:t>
            </a:r>
            <a:endParaRPr lang="en-US" altLang="zh-CN" sz="2600" dirty="0"/>
          </a:p>
        </p:txBody>
      </p:sp>
      <p:sp>
        <p:nvSpPr>
          <p:cNvPr id="3" name="QO_6_BD.7_1#9e9a5c833?pid=162b924a2&amp;color=0,0,0&amp;vtp=1&amp;bbb=1&amp;hb=1"/>
          <p:cNvSpPr/>
          <p:nvPr/>
        </p:nvSpPr>
        <p:spPr>
          <a:xfrm>
            <a:off x="612648" y="1067850"/>
            <a:ext cx="10963656" cy="15963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依据下面小情境，判断下列说法对错。</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情境1</a:t>
            </a:r>
            <a:r>
              <a:rPr lang="en-US" altLang="zh-CN" sz="2400" b="0" i="0">
                <a:solidFill>
                  <a:srgbClr val="000000"/>
                </a:solidFill>
                <a:latin typeface="Times New Roman" pitchFamily="34" charset="0"/>
                <a:ea typeface="Microsoft Yahei" pitchFamily="34" charset="-122"/>
                <a:cs typeface="Times New Roman" pitchFamily="34" charset="-120"/>
              </a:rPr>
              <a:t>：北斗卫星导航系统是中国自</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行研制的全球卫星导航系统</a:t>
            </a:r>
            <a:r>
              <a:rPr lang="en-US" altLang="zh-CN" sz="2400" b="0" i="0" dirty="0">
                <a:solidFill>
                  <a:srgbClr val="000000"/>
                </a:solidFill>
                <a:latin typeface="Times New Roman" pitchFamily="34" charset="0"/>
                <a:ea typeface="Microsoft Yahei" pitchFamily="34" charset="-122"/>
                <a:cs typeface="Times New Roman" pitchFamily="34" charset="-120"/>
              </a:rPr>
              <a:t>，如图所示</a:t>
            </a:r>
            <a:r>
              <a:rPr lang="en-US" altLang="zh-CN" sz="2400" b="0" i="0">
                <a:solidFill>
                  <a:srgbClr val="000000"/>
                </a:solidFill>
                <a:latin typeface="Times New Roman" pitchFamily="34" charset="0"/>
                <a:ea typeface="Microsoft Yahei" pitchFamily="34" charset="-122"/>
                <a:cs typeface="Times New Roman" pitchFamily="34" charset="-120"/>
              </a:rPr>
              <a:t>，该系统由静止轨道和非静止轨道卫星组</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网而成</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pic>
        <p:nvPicPr>
          <p:cNvPr id="4" name="QO_6_BD.7_2#9e9a5c833?pid=162b924a2&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111496" y="2789907"/>
            <a:ext cx="1975104" cy="14630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T_7_BD.8_1#c61edcd6c?pid=9e9a5c833&amp;color=0,0,0&amp;vtp=1&amp;bbb=1"/>
          <p:cNvSpPr/>
          <p:nvPr/>
        </p:nvSpPr>
        <p:spPr>
          <a:xfrm>
            <a:off x="612648" y="4390107"/>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近地卫星的周期最小。(</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6" name="QT_7_AN.9_1#c61edcd6c.bracket?pid=9e9a5c833&amp;color=0,0,0&amp;vpa=5&amp;vtp=1"/>
          <p:cNvSpPr/>
          <p:nvPr/>
        </p:nvSpPr>
        <p:spPr>
          <a:xfrm>
            <a:off x="4680616" y="4378677"/>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
        <p:nvSpPr>
          <p:cNvPr id="7" name="QT_7_BD.10_1#b07d38173?pid=9e9a5c833&amp;color=0,0,0&amp;vtp=1&amp;bbb=1"/>
          <p:cNvSpPr/>
          <p:nvPr/>
        </p:nvSpPr>
        <p:spPr>
          <a:xfrm>
            <a:off x="612648" y="492992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极地卫星通过地球两极，</a:t>
            </a:r>
            <a:r>
              <a:rPr lang="en-US" altLang="zh-CN" sz="2400" b="0" i="0">
                <a:solidFill>
                  <a:srgbClr val="000000"/>
                </a:solidFill>
                <a:latin typeface="Times New Roman" pitchFamily="34" charset="0"/>
                <a:ea typeface="Microsoft Yahei" pitchFamily="34" charset="-122"/>
                <a:cs typeface="Times New Roman" pitchFamily="34" charset="-120"/>
              </a:rPr>
              <a:t>且始终和地球某一经线平面重合。(</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8" name="QT_7_AN.11_1#b07d38173.bracket?pid=9e9a5c833&amp;color=0,0,0&amp;vpa=6&amp;vtp=1"/>
          <p:cNvSpPr/>
          <p:nvPr/>
        </p:nvSpPr>
        <p:spPr>
          <a:xfrm>
            <a:off x="9493917" y="4918490"/>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
        <p:nvSpPr>
          <p:cNvPr id="9" name="QT_7_BD.12_1#912f5bdab?pid=9e9a5c833&amp;color=0,0,0&amp;vtp=1&amp;bbb=1"/>
          <p:cNvSpPr/>
          <p:nvPr/>
        </p:nvSpPr>
        <p:spPr>
          <a:xfrm>
            <a:off x="612648" y="546459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（3）</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不同的同步卫星的质量不一定相同，</a:t>
            </a:r>
            <a:r>
              <a:rPr lang="en-US" altLang="zh-CN" sz="2400" b="0" i="0">
                <a:solidFill>
                  <a:srgbClr val="000000"/>
                </a:solidFill>
                <a:latin typeface="Times New Roman" pitchFamily="34" charset="0"/>
                <a:ea typeface="Microsoft Yahei" pitchFamily="34" charset="-122"/>
                <a:cs typeface="Times New Roman" pitchFamily="34" charset="-120"/>
              </a:rPr>
              <a:t>但离地面的高度是相同的。(</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10" name="QT_7_AN.13_1#912f5bdab.bracket?pid=9e9a5c833&amp;color=0,0,0&amp;vpa=7&amp;vtp=1"/>
          <p:cNvSpPr/>
          <p:nvPr/>
        </p:nvSpPr>
        <p:spPr>
          <a:xfrm>
            <a:off x="10167017" y="5453160"/>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
        <p:nvSpPr>
          <p:cNvPr id="11" name="QT_7_BD.14_1#7ea5131c5?pid=9e9a5c833&amp;color=0,0,0&amp;vtp=1&amp;bbb=1"/>
          <p:cNvSpPr/>
          <p:nvPr/>
        </p:nvSpPr>
        <p:spPr>
          <a:xfrm>
            <a:off x="612648" y="599926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（4）</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同步卫星的加速度与静止在赤道上物体的加速度大小相等。(</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12" name="QT_7_AN.15_1#7ea5131c5.bracket?pid=9e9a5c833&amp;color=0,0,0&amp;vpa=8&amp;vtp=1"/>
          <p:cNvSpPr/>
          <p:nvPr/>
        </p:nvSpPr>
        <p:spPr>
          <a:xfrm>
            <a:off x="9493917" y="5987830"/>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wipe(left)">
                                      <p:cBhvr>
                                        <p:cTn id="23" dur="500"/>
                                        <p:tgtEl>
                                          <p:spTgt spid="10">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Effect transition="in" filter="wipe(left)">
                                      <p:cBhvr>
                                        <p:cTn id="31" dur="500"/>
                                        <p:tgtEl>
                                          <p:spTgt spid="12">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10" grpId="0" build="p" animBg="1"/>
      <p:bldP spid="1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amp;si=11">
    <p:spTree>
      <p:nvGrpSpPr>
        <p:cNvPr id="1" name=""/>
        <p:cNvGrpSpPr/>
        <p:nvPr/>
      </p:nvGrpSpPr>
      <p:grpSpPr>
        <a:xfrm>
          <a:off x="0" y="0"/>
          <a:ext cx="0" cy="0"/>
          <a:chOff x="0" y="0"/>
          <a:chExt cx="0" cy="0"/>
        </a:xfrm>
      </p:grpSpPr>
      <p:sp>
        <p:nvSpPr>
          <p:cNvPr id="2" name="P_7_BD#f913427e8?pid=9e9a5c833&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情境2：如图所示，为不同宇宙速度的卫星对应的运行轨迹示意图。</a:t>
            </a:r>
            <a:endParaRPr lang="en-US" altLang="zh-CN" sz="2400" dirty="0"/>
          </a:p>
        </p:txBody>
      </p:sp>
      <p:pic>
        <p:nvPicPr>
          <p:cNvPr id="3" name="P_7_BD#f913427e8?pid=9e9a5c833&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4727448" y="1093822"/>
            <a:ext cx="2743200" cy="27340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T_7_BD.16_1#8ef28a47a?pid=9e9a5c833&amp;color=0,0,0&amp;vtp=1&amp;bbb=1"/>
          <p:cNvSpPr/>
          <p:nvPr/>
        </p:nvSpPr>
        <p:spPr>
          <a:xfrm>
            <a:off x="612648" y="3964022"/>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第一宇宙速度是卫星绕地球做匀速圆周运动的最小速度。(</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5" name="QT_7_AN.17_1#8ef28a47a.bracket?pid=9e9a5c833&amp;color=0,0,0&amp;vpa=9&amp;vtp=1"/>
          <p:cNvSpPr/>
          <p:nvPr/>
        </p:nvSpPr>
        <p:spPr>
          <a:xfrm>
            <a:off x="9189117" y="3952592"/>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6" name="QT_7_BD.18_1#e8f2a218b?pid=9e9a5c833&amp;color=0,0,0&amp;vtp=1&amp;bbb=1&amp;hb=1"/>
              <p:cNvSpPr/>
              <p:nvPr/>
            </p:nvSpPr>
            <p:spPr>
              <a:xfrm>
                <a:off x="612648" y="4447892"/>
                <a:ext cx="10963656" cy="1033399"/>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卫星的发射速度大于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7.9 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、小于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11.2 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时</a:t>
                </a:r>
                <a:r>
                  <a:rPr lang="en-US" altLang="zh-CN" sz="2400" b="0" i="0">
                    <a:solidFill>
                      <a:srgbClr val="000000"/>
                    </a:solidFill>
                    <a:latin typeface="Times New Roman" pitchFamily="34" charset="0"/>
                    <a:ea typeface="Microsoft Yahei" pitchFamily="34" charset="-122"/>
                    <a:cs typeface="Times New Roman" pitchFamily="34" charset="-120"/>
                  </a:rPr>
                  <a:t>，卫星绕地球沿椭圆轨道</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运行。(</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6" name="QT_7_BD.18_1#e8f2a218b?pid=9e9a5c833&amp;color=0,0,0&amp;vtp=1&amp;bbb=1&amp;hb=1"/>
              <p:cNvSpPr>
                <a:spLocks noRot="1" noChangeAspect="1" noMove="1" noResize="1" noEditPoints="1" noAdjustHandles="1" noChangeArrowheads="1" noChangeShapeType="1" noTextEdit="1"/>
              </p:cNvSpPr>
              <p:nvPr/>
            </p:nvSpPr>
            <p:spPr>
              <a:xfrm>
                <a:off x="612648" y="4447892"/>
                <a:ext cx="10963656" cy="1033399"/>
              </a:xfrm>
              <a:prstGeom prst="rect">
                <a:avLst/>
              </a:prstGeom>
              <a:blipFill>
                <a:blip r:embed="rId4"/>
                <a:stretch>
                  <a:fillRect l="-1724" b="-17751"/>
                </a:stretch>
              </a:blipFill>
              <a:ln/>
            </p:spPr>
            <p:txBody>
              <a:bodyPr/>
              <a:lstStyle/>
              <a:p>
                <a:r>
                  <a:rPr lang="zh-CN" altLang="en-US">
                    <a:noFill/>
                  </a:rPr>
                  <a:t> </a:t>
                </a:r>
              </a:p>
            </p:txBody>
          </p:sp>
        </mc:Fallback>
      </mc:AlternateContent>
      <p:sp>
        <p:nvSpPr>
          <p:cNvPr id="7" name="QT_7_AN.19_1#e8f2a218b.bracket?pid=9e9a5c833&amp;color=0,0,0&amp;vpa=10&amp;vtp=1"/>
          <p:cNvSpPr/>
          <p:nvPr/>
        </p:nvSpPr>
        <p:spPr>
          <a:xfrm>
            <a:off x="1632617" y="4995262"/>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2&amp;si=1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T_7_BD.20_1#fc3af8def?pid=9e9a5c833&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（3）</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同步卫星的发射速度应大于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7.9 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T_7_BD.20_1#fc3af8def?pid=9e9a5c833&amp;color=0,0,0&amp;vtp=1&amp;bt=1&amp;bbb=1"/>
              <p:cNvSpPr>
                <a:spLocks noRot="1" noChangeAspect="1" noMove="1" noResize="1" noEditPoints="1" noAdjustHandles="1" noChangeArrowheads="1" noChangeShapeType="1" noTextEdit="1"/>
              </p:cNvSpPr>
              <p:nvPr/>
            </p:nvSpPr>
            <p:spPr>
              <a:xfrm>
                <a:off x="612648" y="486000"/>
                <a:ext cx="10963656" cy="474599"/>
              </a:xfrm>
              <a:prstGeom prst="rect">
                <a:avLst/>
              </a:prstGeom>
              <a:blipFill>
                <a:blip r:embed="rId3"/>
                <a:stretch>
                  <a:fillRect l="-1724" b="-38462"/>
                </a:stretch>
              </a:blipFill>
              <a:ln/>
            </p:spPr>
            <p:txBody>
              <a:bodyPr/>
              <a:lstStyle/>
              <a:p>
                <a:r>
                  <a:rPr lang="zh-CN" altLang="en-US">
                    <a:noFill/>
                  </a:rPr>
                  <a:t> </a:t>
                </a:r>
              </a:p>
            </p:txBody>
          </p:sp>
        </mc:Fallback>
      </mc:AlternateContent>
      <p:sp>
        <p:nvSpPr>
          <p:cNvPr id="3" name="QT_7_AN.21_1#fc3af8def.bracket?pid=9e9a5c833&amp;color=0,0,0&amp;vpa=11&amp;vtp=1"/>
          <p:cNvSpPr/>
          <p:nvPr/>
        </p:nvSpPr>
        <p:spPr>
          <a:xfrm>
            <a:off x="6755480" y="474570"/>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4" name="QT_7_BD.22_1#1057b20bf?pid=9e9a5c833&amp;color=0,0,0&amp;vtp=1&amp;bbb=1"/>
              <p:cNvSpPr/>
              <p:nvPr/>
            </p:nvSpPr>
            <p:spPr>
              <a:xfrm>
                <a:off x="612648" y="1022764"/>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（4）</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同步卫星绕地球运行的速度一定小于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7.9 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4" name="QT_7_BD.22_1#1057b20bf?pid=9e9a5c833&amp;color=0,0,0&amp;vtp=1&amp;bbb=1"/>
              <p:cNvSpPr>
                <a:spLocks noRot="1" noChangeAspect="1" noMove="1" noResize="1" noEditPoints="1" noAdjustHandles="1" noChangeArrowheads="1" noChangeShapeType="1" noTextEdit="1"/>
              </p:cNvSpPr>
              <p:nvPr/>
            </p:nvSpPr>
            <p:spPr>
              <a:xfrm>
                <a:off x="612648" y="1022764"/>
                <a:ext cx="10963656" cy="474599"/>
              </a:xfrm>
              <a:prstGeom prst="rect">
                <a:avLst/>
              </a:prstGeom>
              <a:blipFill>
                <a:blip r:embed="rId4"/>
                <a:stretch>
                  <a:fillRect l="-1724" b="-38462"/>
                </a:stretch>
              </a:blipFill>
              <a:ln/>
            </p:spPr>
            <p:txBody>
              <a:bodyPr/>
              <a:lstStyle/>
              <a:p>
                <a:r>
                  <a:rPr lang="zh-CN" altLang="en-US">
                    <a:noFill/>
                  </a:rPr>
                  <a:t> </a:t>
                </a:r>
              </a:p>
            </p:txBody>
          </p:sp>
        </mc:Fallback>
      </mc:AlternateContent>
      <p:sp>
        <p:nvSpPr>
          <p:cNvPr id="5" name="QT_7_AN.23_1#1057b20bf.bracket?pid=9e9a5c833&amp;color=0,0,0&amp;vpa=12&amp;vtp=1"/>
          <p:cNvSpPr/>
          <p:nvPr/>
        </p:nvSpPr>
        <p:spPr>
          <a:xfrm>
            <a:off x="7974680" y="1011334"/>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6" name="QT_7_BD.24_1#6c32295e7?pid=9e9a5c833&amp;color=0,0,0&amp;vtp=1&amp;bbb=1&amp;hb=1"/>
              <p:cNvSpPr/>
              <p:nvPr/>
            </p:nvSpPr>
            <p:spPr>
              <a:xfrm>
                <a:off x="612648" y="1501491"/>
                <a:ext cx="10963656" cy="1033399"/>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（5）</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若卫星的发射速度大于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11.2 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、小于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16.7 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时，</a:t>
                </a:r>
                <a:r>
                  <a:rPr lang="en-US" altLang="zh-CN" sz="2400" b="0" i="0">
                    <a:solidFill>
                      <a:srgbClr val="000000"/>
                    </a:solidFill>
                    <a:latin typeface="Times New Roman" pitchFamily="34" charset="0"/>
                    <a:ea typeface="Microsoft Yahei" pitchFamily="34" charset="-122"/>
                    <a:cs typeface="Times New Roman" pitchFamily="34" charset="-120"/>
                  </a:rPr>
                  <a:t>卫星将绕太阳运行。</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6" name="QT_7_BD.24_1#6c32295e7?pid=9e9a5c833&amp;color=0,0,0&amp;vtp=1&amp;bbb=1&amp;hb=1"/>
              <p:cNvSpPr>
                <a:spLocks noRot="1" noChangeAspect="1" noMove="1" noResize="1" noEditPoints="1" noAdjustHandles="1" noChangeArrowheads="1" noChangeShapeType="1" noTextEdit="1"/>
              </p:cNvSpPr>
              <p:nvPr/>
            </p:nvSpPr>
            <p:spPr>
              <a:xfrm>
                <a:off x="612648" y="1501491"/>
                <a:ext cx="10963656" cy="1033399"/>
              </a:xfrm>
              <a:prstGeom prst="rect">
                <a:avLst/>
              </a:prstGeom>
              <a:blipFill>
                <a:blip r:embed="rId5"/>
                <a:stretch>
                  <a:fillRect l="-1724" r="-1001" b="-17647"/>
                </a:stretch>
              </a:blipFill>
              <a:ln/>
            </p:spPr>
            <p:txBody>
              <a:bodyPr/>
              <a:lstStyle/>
              <a:p>
                <a:r>
                  <a:rPr lang="zh-CN" altLang="en-US">
                    <a:noFill/>
                  </a:rPr>
                  <a:t> </a:t>
                </a:r>
              </a:p>
            </p:txBody>
          </p:sp>
        </mc:Fallback>
      </mc:AlternateContent>
      <p:sp>
        <p:nvSpPr>
          <p:cNvPr id="7" name="QT_7_AN.25_1#6c32295e7.bracket?pid=9e9a5c833&amp;color=0,0,0&amp;vpa=13&amp;vtp=1"/>
          <p:cNvSpPr/>
          <p:nvPr/>
        </p:nvSpPr>
        <p:spPr>
          <a:xfrm>
            <a:off x="718216" y="2048861"/>
            <a:ext cx="387350"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8" name="QT_7_BD.26_1#bf12d8afb?pid=9e9a5c833&amp;color=0,0,0&amp;vtp=1&amp;bbb=1"/>
              <p:cNvSpPr/>
              <p:nvPr/>
            </p:nvSpPr>
            <p:spPr>
              <a:xfrm>
                <a:off x="612648" y="2597564"/>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（6）</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月球的第一宇宙速度也是</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7.9 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8" name="QT_7_BD.26_1#bf12d8afb?pid=9e9a5c833&amp;color=0,0,0&amp;vtp=1&amp;bbb=1"/>
              <p:cNvSpPr>
                <a:spLocks noRot="1" noChangeAspect="1" noMove="1" noResize="1" noEditPoints="1" noAdjustHandles="1" noChangeArrowheads="1" noChangeShapeType="1" noTextEdit="1"/>
              </p:cNvSpPr>
              <p:nvPr/>
            </p:nvSpPr>
            <p:spPr>
              <a:xfrm>
                <a:off x="612648" y="2597564"/>
                <a:ext cx="10963656" cy="474599"/>
              </a:xfrm>
              <a:prstGeom prst="rect">
                <a:avLst/>
              </a:prstGeom>
              <a:blipFill>
                <a:blip r:embed="rId6"/>
                <a:stretch>
                  <a:fillRect l="-1724" b="-39744"/>
                </a:stretch>
              </a:blipFill>
              <a:ln/>
            </p:spPr>
            <p:txBody>
              <a:bodyPr/>
              <a:lstStyle/>
              <a:p>
                <a:r>
                  <a:rPr lang="zh-CN" altLang="en-US">
                    <a:noFill/>
                  </a:rPr>
                  <a:t> </a:t>
                </a:r>
              </a:p>
            </p:txBody>
          </p:sp>
        </mc:Fallback>
      </mc:AlternateContent>
      <p:sp>
        <p:nvSpPr>
          <p:cNvPr id="9" name="QT_7_AN.27_1#bf12d8afb.bracket?pid=9e9a5c833&amp;color=0,0,0&amp;vpa=14&amp;vtp=1"/>
          <p:cNvSpPr/>
          <p:nvPr/>
        </p:nvSpPr>
        <p:spPr>
          <a:xfrm>
            <a:off x="6387180" y="2586134"/>
            <a:ext cx="5270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left)">
                                      <p:cBhvr>
                                        <p:cTn id="31" dur="500"/>
                                        <p:tgtEl>
                                          <p:spTgt spid="9">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7" grpId="0" build="p" animBg="1"/>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3&amp;si=13">
    <p:spTree>
      <p:nvGrpSpPr>
        <p:cNvPr id="1" name=""/>
        <p:cNvGrpSpPr/>
        <p:nvPr/>
      </p:nvGrpSpPr>
      <p:grpSpPr>
        <a:xfrm>
          <a:off x="0" y="0"/>
          <a:ext cx="0" cy="0"/>
          <a:chOff x="0" y="0"/>
          <a:chExt cx="0" cy="0"/>
        </a:xfrm>
      </p:grpSpPr>
      <p:sp>
        <p:nvSpPr>
          <p:cNvPr id="2" name="C_3_BD#5e552726c.fixed?pid=54a6a61a4&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关键能力·核心突破</a:t>
            </a:r>
            <a:endParaRPr lang="en-US" altLang="zh-CN" sz="4800" dirty="0"/>
          </a:p>
        </p:txBody>
      </p:sp>
    </p:spTree>
  </p:cSld>
  <p:clrMapOvr>
    <a:masterClrMapping/>
  </p:clrMapOvr>
  <p:transition>
    <p:split dir="in"/>
  </p:transition>
</p:sld>
</file>

<file path=ppt/slides/slide14.xml><?xml version="1.0" encoding="utf-8"?>
<p:sld xmlns:a="http://schemas.openxmlformats.org/drawingml/2006/main" xmlns:r="http://schemas.openxmlformats.org/officeDocument/2006/relationships" xmlns:p="http://schemas.openxmlformats.org/presentationml/2006/main">
  <p:cSld name="Slide 14&amp;si=14">
    <p:spTree>
      <p:nvGrpSpPr>
        <p:cNvPr id="1" name=""/>
        <p:cNvGrpSpPr/>
        <p:nvPr/>
      </p:nvGrpSpPr>
      <p:grpSpPr>
        <a:xfrm>
          <a:off x="0" y="0"/>
          <a:ext cx="0" cy="0"/>
          <a:chOff x="0" y="0"/>
          <a:chExt cx="0" cy="0"/>
        </a:xfrm>
      </p:grpSpPr>
      <p:sp>
        <p:nvSpPr>
          <p:cNvPr id="2" name="C_4_BD#d809f9f52?pid=5e552726c&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考点一</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卫星运行参量的比较与计算</a:t>
            </a:r>
            <a:endParaRPr lang="en-US" altLang="zh-CN" sz="3000" dirty="0"/>
          </a:p>
        </p:txBody>
      </p:sp>
      <p:sp>
        <p:nvSpPr>
          <p:cNvPr id="3" name="C_5_BD#f1d1de6e0?pid=d809f9f52&amp;color=0,0,0&amp;vtp=1&amp;bbb=1"/>
          <p:cNvSpPr/>
          <p:nvPr/>
        </p:nvSpPr>
        <p:spPr>
          <a:xfrm>
            <a:off x="612648" y="1146148"/>
            <a:ext cx="10963656" cy="995680"/>
          </a:xfrm>
          <a:prstGeom prst="rect">
            <a:avLst/>
          </a:prstGeom>
          <a:noFill/>
          <a:ln/>
        </p:spPr>
        <p:txBody>
          <a:bodyPr wrap="none" lIns="0" tIns="0" rIns="0" bIns="0" rtlCol="0" anchor="t"/>
          <a:lstStyle/>
          <a:p>
            <a:pPr algn="l" latinLnBrk="1">
              <a:lnSpc>
                <a:spcPts val="4900"/>
              </a:lnSpc>
            </a:pPr>
            <a:r>
              <a:rPr lang="en-US" altLang="zh-CN" sz="2800" b="1" i="0" dirty="0">
                <a:solidFill>
                  <a:srgbClr val="000000"/>
                </a:solidFill>
                <a:latin typeface="Times New Roman" pitchFamily="34" charset="0"/>
                <a:ea typeface="Microsoft Yahei" pitchFamily="34" charset="-122"/>
                <a:cs typeface="Times New Roman" pitchFamily="34" charset="-120"/>
              </a:rPr>
              <a:t>考向1</a:t>
            </a:r>
            <a:r>
              <a:rPr lang="en-US" altLang="zh-CN" sz="2800" b="1" i="0" dirty="0">
                <a:solidFill>
                  <a:srgbClr val="000000"/>
                </a:solidFill>
                <a:latin typeface="SimSun" pitchFamily="34" charset="0"/>
                <a:ea typeface="SimSun" pitchFamily="34" charset="-122"/>
                <a:cs typeface="SimSun" pitchFamily="34" charset="-120"/>
              </a:rPr>
              <a:t> </a:t>
            </a:r>
            <a:r>
              <a:rPr lang="en-US" altLang="zh-CN" sz="2800" b="1" i="0" dirty="0">
                <a:solidFill>
                  <a:srgbClr val="000000"/>
                </a:solidFill>
                <a:latin typeface="Times New Roman" pitchFamily="34" charset="0"/>
                <a:ea typeface="Microsoft Yahei" pitchFamily="34" charset="-122"/>
                <a:cs typeface="Times New Roman" pitchFamily="34" charset="-120"/>
              </a:rPr>
              <a:t>卫星运行参量的比较与计算</a:t>
            </a:r>
            <a:endParaRPr lang="en-US" altLang="zh-CN" sz="2800" dirty="0"/>
          </a:p>
        </p:txBody>
      </p:sp>
      <p:sp>
        <p:nvSpPr>
          <p:cNvPr id="4" name="P_6_BD#99a7fb130?sp=1&amp;pid=f1d1de6e0&amp;color=0,0,0&amp;vtp=1&amp;bbb=1&amp;hb=1"/>
          <p:cNvSpPr/>
          <p:nvPr/>
        </p:nvSpPr>
        <p:spPr>
          <a:xfrm>
            <a:off x="612648" y="1765681"/>
            <a:ext cx="10963656"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1.一种模型</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无论是自然天体（如地球、月球）还是人造天体（如宇宙飞船</a:t>
            </a:r>
            <a:r>
              <a:rPr lang="en-US" altLang="zh-CN" sz="2400" b="0" i="0">
                <a:solidFill>
                  <a:srgbClr val="000000"/>
                </a:solidFill>
                <a:latin typeface="Times New Roman" pitchFamily="34" charset="0"/>
                <a:ea typeface="Microsoft Yahei" pitchFamily="34" charset="-122"/>
                <a:cs typeface="Times New Roman" pitchFamily="34" charset="-120"/>
              </a:rPr>
              <a:t>、人造</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卫星</a:t>
            </a:r>
            <a:r>
              <a:rPr lang="en-US" altLang="zh-CN" sz="2400" b="0" i="0" dirty="0">
                <a:solidFill>
                  <a:srgbClr val="000000"/>
                </a:solidFill>
                <a:latin typeface="Times New Roman" pitchFamily="34" charset="0"/>
                <a:ea typeface="Microsoft Yahei" pitchFamily="34" charset="-122"/>
                <a:cs typeface="Times New Roman" pitchFamily="34" charset="-120"/>
              </a:rPr>
              <a:t>）都可以看作质点，围绕中心天体（视为静止）做匀速圆周运动。</a:t>
            </a:r>
            <a:endParaRPr lang="en-US" altLang="zh-CN" sz="2400" dirty="0"/>
          </a:p>
        </p:txBody>
      </p:sp>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name="Slide 15&amp;si=1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_6#99a7fb130?sp=1&amp;pid=f1d1de6e0&amp;color=0,0,0&amp;vtp=1&amp;bt=1&amp;bbb=1"/>
              <p:cNvSpPr/>
              <p:nvPr/>
            </p:nvSpPr>
            <p:spPr>
              <a:xfrm>
                <a:off x="612648" y="486000"/>
                <a:ext cx="10963656" cy="271380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2</a:t>
                </a:r>
                <a:r>
                  <a:rPr lang="en-US" altLang="zh-CN" sz="2400" b="1" i="0">
                    <a:solidFill>
                      <a:srgbClr val="000000"/>
                    </a:solidFill>
                    <a:latin typeface="Times New Roman" pitchFamily="34" charset="0"/>
                    <a:ea typeface="Microsoft Yahei" pitchFamily="34" charset="-122"/>
                    <a:cs typeface="Times New Roman" pitchFamily="34" charset="-120"/>
                  </a:rPr>
                  <a:t>.两条思路</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（1）万有引力提供向心力，即</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𝐺</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𝑀𝑚</m:t>
                        </m:r>
                      </m:num>
                      <m:den>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𝑟</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sup>
                        </m:sSup>
                      </m:den>
                    </m:f>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𝑚𝑎</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（2）天体对其表面物体的万有引力近似等于重力，则有</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𝐺𝑀𝑚</m:t>
                        </m:r>
                      </m:num>
                      <m:den>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sup>
                        </m:sSup>
                      </m:den>
                    </m:f>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𝑚𝑔</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或</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𝑔</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𝐺𝑀</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a:t>
                </a:r>
                <a:r>
                  <a:rPr kumimoji="0" lang="en-US" altLang="zh-CN" sz="100" b="0" i="0" u="none" strike="noStrike" kern="0" cap="none" spc="-99900" normalizeH="0" baseline="0" noProof="0">
                    <a:ln>
                      <a:noFill/>
                    </a:ln>
                    <a:solidFill>
                      <a:srgbClr val="FFFFFF"/>
                    </a:solidFill>
                    <a:effectLst/>
                    <a:uLnTx/>
                    <a:uFillTx/>
                    <a:latin typeface="Times New Roman" pitchFamily="34" charset="0"/>
                    <a:ea typeface="Microsoft Yahei" pitchFamily="34" charset="-122"/>
                    <a:cs typeface="Times New Roman" pitchFamily="34" charset="-120"/>
                  </a:rPr>
                  <a:t>m&gt;</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a:t>
                </a:r>
                <a:r>
                  <a:rPr kumimoji="0" lang="en-US" altLang="zh-CN" sz="100" b="0" i="0" u="none" strike="noStrike" kern="0" cap="none" spc="-99900" normalizeH="0" baseline="0" noProof="0">
                    <a:ln>
                      <a:noFill/>
                    </a:ln>
                    <a:solidFill>
                      <a:srgbClr val="FFFFFF"/>
                    </a:solidFill>
                    <a:effectLst/>
                    <a:uLnTx/>
                    <a:uFillTx/>
                    <a:latin typeface="Times New Roman" pitchFamily="34" charset="0"/>
                    <a:ea typeface="Microsoft Yahei" pitchFamily="34" charset="-122"/>
                    <a:cs typeface="Times New Roman" pitchFamily="34" charset="-120"/>
                  </a:rPr>
                  <a:t>&lt;</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𝑔</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分别是天体的半径和天体表面重力加速度），公式</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𝑔</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𝐺𝑀</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应用广泛</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，被</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称为</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黄金代换”。</a:t>
                </a:r>
                <a:endParaRPr lang="en-US" altLang="zh-CN" sz="2400" dirty="0"/>
              </a:p>
            </p:txBody>
          </p:sp>
        </mc:Choice>
        <mc:Fallback xmlns="">
          <p:sp>
            <p:nvSpPr>
              <p:cNvPr id="2" name="P_6#99a7fb130?sp=1&amp;pid=f1d1de6e0&amp;color=0,0,0&amp;vtp=1&amp;bt=1&amp;bbb=1"/>
              <p:cNvSpPr>
                <a:spLocks noRot="1" noChangeAspect="1" noMove="1" noResize="1" noEditPoints="1" noAdjustHandles="1" noChangeArrowheads="1" noChangeShapeType="1" noTextEdit="1"/>
              </p:cNvSpPr>
              <p:nvPr/>
            </p:nvSpPr>
            <p:spPr>
              <a:xfrm>
                <a:off x="612648" y="486000"/>
                <a:ext cx="10963656" cy="2713800"/>
              </a:xfrm>
              <a:prstGeom prst="rect">
                <a:avLst/>
              </a:prstGeom>
              <a:blipFill>
                <a:blip r:embed="rId3"/>
                <a:stretch>
                  <a:fillRect l="-1724" r="-1335" b="-6517"/>
                </a:stretch>
              </a:blipFill>
              <a:ln/>
            </p:spPr>
            <p:txBody>
              <a:bodyPr/>
              <a:lstStyle/>
              <a:p>
                <a:r>
                  <a:rPr lang="zh-CN" altLang="en-US">
                    <a:noFill/>
                  </a:rPr>
                  <a:t> </a:t>
                </a:r>
              </a:p>
            </p:txBody>
          </p:sp>
        </mc:Fallback>
      </mc:AlternateContent>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name="Slide 16&amp;si=16">
    <p:spTree>
      <p:nvGrpSpPr>
        <p:cNvPr id="1" name=""/>
        <p:cNvGrpSpPr/>
        <p:nvPr/>
      </p:nvGrpSpPr>
      <p:grpSpPr>
        <a:xfrm>
          <a:off x="0" y="0"/>
          <a:ext cx="0" cy="0"/>
          <a:chOff x="0" y="0"/>
          <a:chExt cx="0" cy="0"/>
        </a:xfrm>
      </p:grpSpPr>
      <p:sp>
        <p:nvSpPr>
          <p:cNvPr id="2" name="P_6_BD#99a7fb130?sp=1&amp;pid=f1d1de6e0&amp;color=0,0,0&amp;vtp=1&amp;bt=1&amp;bbb=1&amp;hb=1"/>
          <p:cNvSpPr/>
          <p:nvPr/>
        </p:nvSpPr>
        <p:spPr>
          <a:xfrm>
            <a:off x="612648" y="486000"/>
            <a:ext cx="10963656"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3.地球卫星的运行参数</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将卫星轨道视为圆轨道</a:t>
            </a:r>
            <a:r>
              <a:rPr lang="en-US" altLang="zh-CN" sz="2400" b="0" i="0">
                <a:solidFill>
                  <a:srgbClr val="000000"/>
                </a:solidFill>
                <a:latin typeface="Times New Roman" pitchFamily="34" charset="0"/>
                <a:ea typeface="Microsoft Yahei" pitchFamily="34" charset="-122"/>
                <a:cs typeface="Times New Roman" pitchFamily="34" charset="-120"/>
              </a:rPr>
              <a:t>，圆周运动的圆心与中心天体中心</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重合</a:t>
            </a:r>
            <a:r>
              <a:rPr lang="en-US" altLang="zh-CN" sz="2400" b="0" i="0" dirty="0">
                <a:solidFill>
                  <a:srgbClr val="000000"/>
                </a:solidFill>
                <a:latin typeface="Times New Roman" pitchFamily="34" charset="0"/>
                <a:ea typeface="Microsoft Yahei" pitchFamily="34" charset="-122"/>
                <a:cs typeface="Times New Roman" pitchFamily="34" charset="-120"/>
              </a:rPr>
              <a:t>。半径越小，速度越大，周期越小。</a:t>
            </a:r>
            <a:endParaRPr lang="en-US" altLang="zh-CN" sz="2400" dirty="0"/>
          </a:p>
        </p:txBody>
      </p:sp>
      <mc:AlternateContent xmlns:mc="http://schemas.openxmlformats.org/markup-compatibility/2006" xmlns:a14="http://schemas.microsoft.com/office/drawing/2010/main">
        <mc:Choice Requires="a14">
          <p:graphicFrame>
            <p:nvGraphicFramePr>
              <p:cNvPr id="17" name="P_6_BD#99a7fb130?colgroup=8,15,10&amp;pid=f1d1de6e0&amp;color=0,0,0&amp;vtp=1&amp;bbb=1"/>
              <p:cNvGraphicFramePr>
                <a:graphicFrameLocks noGrp="1"/>
              </p:cNvGraphicFramePr>
              <p:nvPr>
                <p:extLst>
                  <p:ext uri="{D42A27DB-BD31-4B8C-83A1-F6EECF244321}">
                    <p14:modId xmlns:p14="http://schemas.microsoft.com/office/powerpoint/2010/main" val="3410794291"/>
                  </p:ext>
                </p:extLst>
              </p:nvPr>
            </p:nvGraphicFramePr>
            <p:xfrm>
              <a:off x="612648" y="1660242"/>
              <a:ext cx="10954512" cy="4118356"/>
            </p:xfrm>
            <a:graphic>
              <a:graphicData uri="http://schemas.openxmlformats.org/drawingml/2006/table">
                <a:tbl>
                  <a:tblPr/>
                  <a:tblGrid>
                    <a:gridCol w="2734056">
                      <a:extLst>
                        <a:ext uri="{9D8B030D-6E8A-4147-A177-3AD203B41FA5}">
                          <a16:colId xmlns:a16="http://schemas.microsoft.com/office/drawing/2014/main" val="20000"/>
                        </a:ext>
                      </a:extLst>
                    </a:gridCol>
                    <a:gridCol w="4837176">
                      <a:extLst>
                        <a:ext uri="{9D8B030D-6E8A-4147-A177-3AD203B41FA5}">
                          <a16:colId xmlns:a16="http://schemas.microsoft.com/office/drawing/2014/main" val="20001"/>
                        </a:ext>
                      </a:extLst>
                    </a:gridCol>
                    <a:gridCol w="3383280">
                      <a:extLst>
                        <a:ext uri="{9D8B030D-6E8A-4147-A177-3AD203B41FA5}">
                          <a16:colId xmlns:a16="http://schemas.microsoft.com/office/drawing/2014/main" val="20002"/>
                        </a:ext>
                      </a:extLst>
                    </a:gridCol>
                  </a:tblGrid>
                  <a:tr h="492633">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物理量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推导依据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表达式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5233">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线速度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7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𝑀𝑚</m:t>
                                  </m:r>
                                </m:num>
                                <m:den>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𝑚</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𝑣</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65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𝐺𝑀</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5233">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角速度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300"/>
                            </a:lnSpc>
                          </a:pPr>
                          <a14:m>
                            <m:oMath xmlns:m="http://schemas.openxmlformats.org/officeDocument/2006/math">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𝐺𝑀𝑚</m:t>
                                  </m:r>
                                </m:num>
                                <m:den>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𝑚</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𝜔</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65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𝜔</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𝐺𝑀</m:t>
                                      </m:r>
                                    </m:num>
                                    <m:den>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3</m:t>
                                          </m:r>
                                        </m:sup>
                                      </m:sSup>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5233">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周期</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1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𝑀𝑚</m:t>
                                  </m:r>
                                </m:num>
                                <m:den>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𝑚</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π</m:t>
                                      </m:r>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𝑇</m:t>
                                      </m:r>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65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𝑇</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3</m:t>
                                          </m:r>
                                        </m:sup>
                                      </m:sSup>
                                    </m:num>
                                    <m:den>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𝐺𝑀</m:t>
                                      </m:r>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0024">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向心加速度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1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𝑀𝑚</m:t>
                                  </m:r>
                                </m:num>
                                <m:den>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𝑚</m:t>
                              </m:r>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𝑎</m:t>
                                  </m:r>
                                </m:e>
                                <m:sub>
                                  <m:r>
                                    <a:rPr lang="en-US" altLang="zh-CN" sz="2400" spc="-100" baseline="-10000">
                                      <a:solidFill>
                                        <a:srgbClr val="000000"/>
                                      </a:solidFill>
                                      <a:latin typeface="Cambria Math" panose="02040503050406030204" pitchFamily="18" charset="0"/>
                                    </a:rPr>
                                    <m:t>向</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5300"/>
                            </a:lnSpc>
                          </a:pP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𝑎</m:t>
                                  </m:r>
                                </m:e>
                                <m:sub>
                                  <m:r>
                                    <a:rPr lang="en-US" altLang="zh-CN" sz="2400" spc="-100" baseline="-10000">
                                      <a:solidFill>
                                        <a:srgbClr val="000000"/>
                                      </a:solidFill>
                                      <a:latin typeface="Cambria Math" panose="02040503050406030204" pitchFamily="18" charset="0"/>
                                    </a:rPr>
                                    <m:t>向</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𝐺𝑀</m:t>
                                  </m:r>
                                </m:num>
                                <m:den>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17" name="P_6_BD#99a7fb130?colgroup=8,15,10&amp;pid=f1d1de6e0&amp;color=0,0,0&amp;vtp=1&amp;bbb=1"/>
              <p:cNvGraphicFramePr>
                <a:graphicFrameLocks noGrp="1"/>
              </p:cNvGraphicFramePr>
              <p:nvPr>
                <p:extLst>
                  <p:ext uri="{D42A27DB-BD31-4B8C-83A1-F6EECF244321}">
                    <p14:modId xmlns:p14="http://schemas.microsoft.com/office/powerpoint/2010/main" val="3410794291"/>
                  </p:ext>
                </p:extLst>
              </p:nvPr>
            </p:nvGraphicFramePr>
            <p:xfrm>
              <a:off x="612648" y="1660242"/>
              <a:ext cx="10954512" cy="4118356"/>
            </p:xfrm>
            <a:graphic>
              <a:graphicData uri="http://schemas.openxmlformats.org/drawingml/2006/table">
                <a:tbl>
                  <a:tblPr/>
                  <a:tblGrid>
                    <a:gridCol w="2734056">
                      <a:extLst>
                        <a:ext uri="{9D8B030D-6E8A-4147-A177-3AD203B41FA5}">
                          <a16:colId xmlns:a16="http://schemas.microsoft.com/office/drawing/2014/main" val="20000"/>
                        </a:ext>
                      </a:extLst>
                    </a:gridCol>
                    <a:gridCol w="4837176">
                      <a:extLst>
                        <a:ext uri="{9D8B030D-6E8A-4147-A177-3AD203B41FA5}">
                          <a16:colId xmlns:a16="http://schemas.microsoft.com/office/drawing/2014/main" val="20001"/>
                        </a:ext>
                      </a:extLst>
                    </a:gridCol>
                    <a:gridCol w="3383280">
                      <a:extLst>
                        <a:ext uri="{9D8B030D-6E8A-4147-A177-3AD203B41FA5}">
                          <a16:colId xmlns:a16="http://schemas.microsoft.com/office/drawing/2014/main" val="20002"/>
                        </a:ext>
                      </a:extLst>
                    </a:gridCol>
                  </a:tblGrid>
                  <a:tr h="492633">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物理量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推导依据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600"/>
                            </a:lnSpc>
                          </a:pPr>
                          <a:r>
                            <a:rPr lang="en-US" altLang="zh-CN" sz="2400" b="1" i="0">
                              <a:solidFill>
                                <a:srgbClr val="000000"/>
                              </a:solidFill>
                              <a:latin typeface="Times New Roman" pitchFamily="34" charset="0"/>
                              <a:ea typeface="Microsoft Yahei" pitchFamily="34" charset="-122"/>
                              <a:cs typeface="Times New Roman" pitchFamily="34" charset="-120"/>
                            </a:rPr>
                            <a:t>表达式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5233">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线速度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6675" t="-51250" r="-70151" b="-276875"/>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24144" t="-51250" r="-360" b="-276875"/>
                          </a:stretch>
                        </a:blipFill>
                      </a:tcPr>
                    </a:tc>
                    <a:extLst>
                      <a:ext uri="{0D108BD9-81ED-4DB2-BD59-A6C34878D82A}">
                        <a16:rowId xmlns:a16="http://schemas.microsoft.com/office/drawing/2014/main" val="10001"/>
                      </a:ext>
                    </a:extLst>
                  </a:tr>
                  <a:tr h="975233">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角速度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6675" t="-151250" r="-70151" b="-176875"/>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24144" t="-151250" r="-360" b="-176875"/>
                          </a:stretch>
                        </a:blipFill>
                      </a:tcPr>
                    </a:tc>
                    <a:extLst>
                      <a:ext uri="{0D108BD9-81ED-4DB2-BD59-A6C34878D82A}">
                        <a16:rowId xmlns:a16="http://schemas.microsoft.com/office/drawing/2014/main" val="10002"/>
                      </a:ext>
                    </a:extLst>
                  </a:tr>
                  <a:tr h="975233">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周期</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6675" t="-251250" r="-70151" b="-76875"/>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24144" t="-251250" r="-360" b="-76875"/>
                          </a:stretch>
                        </a:blipFill>
                      </a:tcPr>
                    </a:tc>
                    <a:extLst>
                      <a:ext uri="{0D108BD9-81ED-4DB2-BD59-A6C34878D82A}">
                        <a16:rowId xmlns:a16="http://schemas.microsoft.com/office/drawing/2014/main" val="10003"/>
                      </a:ext>
                    </a:extLst>
                  </a:tr>
                  <a:tr h="700024">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向心加速度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56675" t="-488696" r="-70151" b="-6957"/>
                          </a:stretch>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24144" t="-488696" r="-360" b="-6957"/>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name="Slide 17&amp;si=17">
    <p:spTree>
      <p:nvGrpSpPr>
        <p:cNvPr id="1" name=""/>
        <p:cNvGrpSpPr/>
        <p:nvPr/>
      </p:nvGrpSpPr>
      <p:grpSpPr>
        <a:xfrm>
          <a:off x="0" y="0"/>
          <a:ext cx="0" cy="0"/>
          <a:chOff x="0" y="0"/>
          <a:chExt cx="0" cy="0"/>
        </a:xfrm>
      </p:grpSpPr>
      <p:sp>
        <p:nvSpPr>
          <p:cNvPr id="2" name="QC_6_BD.28_1#1f072d599?pid=f1d1de6e0&amp;color=0,0,0&amp;vtp=1&amp;bt=1&amp;bbb=1&amp;hb=1"/>
          <p:cNvSpPr/>
          <p:nvPr/>
        </p:nvSpPr>
        <p:spPr>
          <a:xfrm>
            <a:off x="612648" y="486000"/>
            <a:ext cx="10963656" cy="2112899"/>
          </a:xfrm>
          <a:prstGeom prst="rect">
            <a:avLst/>
          </a:prstGeom>
          <a:noFill/>
          <a:ln/>
        </p:spPr>
        <p:txBody>
          <a:bodyPr wrap="none" lIns="0" tIns="0" rIns="0" bIns="0" rtlCol="0" anchor="t"/>
          <a:lstStyle/>
          <a:p>
            <a:pPr algn="l" latinLnBrk="1">
              <a:lnSpc>
                <a:spcPts val="4300"/>
              </a:lnSpc>
            </a:pPr>
            <a:r>
              <a:rPr lang="en-US" altLang="zh-CN" sz="2400" b="1" i="0" dirty="0">
                <a:solidFill>
                  <a:srgbClr val="AE8CBB"/>
                </a:solidFill>
                <a:latin typeface="Times New Roman" pitchFamily="34" charset="0"/>
                <a:ea typeface="Microsoft Yahei" pitchFamily="34" charset="-122"/>
                <a:cs typeface="Times New Roman" pitchFamily="34" charset="-120"/>
              </a:rPr>
              <a:t>例1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（2022·广东卷·2，4分）</a:t>
            </a:r>
            <a:r>
              <a:rPr lang="en-US" altLang="zh-CN" sz="2400" b="0" i="0" dirty="0">
                <a:solidFill>
                  <a:srgbClr val="000000"/>
                </a:solidFill>
                <a:latin typeface="Times New Roman" pitchFamily="34" charset="0"/>
                <a:ea typeface="Microsoft Yahei" pitchFamily="34" charset="-122"/>
                <a:cs typeface="Times New Roman" pitchFamily="34" charset="-120"/>
              </a:rPr>
              <a:t>“祝融号”火星车需要“休眠”</a:t>
            </a:r>
            <a:r>
              <a:rPr lang="en-US" altLang="zh-CN" sz="2400" b="0" i="0">
                <a:solidFill>
                  <a:srgbClr val="000000"/>
                </a:solidFill>
                <a:latin typeface="Times New Roman" pitchFamily="34" charset="0"/>
                <a:ea typeface="Microsoft Yahei" pitchFamily="34" charset="-122"/>
                <a:cs typeface="Times New Roman" pitchFamily="34" charset="-120"/>
              </a:rPr>
              <a:t>以度过火星寒冷的冬季。</a:t>
            </a:r>
          </a:p>
          <a:p>
            <a:pPr latinLnBrk="1">
              <a:lnSpc>
                <a:spcPts val="4300"/>
              </a:lnSpc>
            </a:pPr>
            <a:r>
              <a:rPr lang="en-US" altLang="zh-CN" sz="2400" b="0" i="0">
                <a:solidFill>
                  <a:srgbClr val="000000"/>
                </a:solidFill>
                <a:latin typeface="Times New Roman" pitchFamily="34" charset="0"/>
                <a:ea typeface="Microsoft Yahei" pitchFamily="34" charset="-122"/>
                <a:cs typeface="Times New Roman" pitchFamily="34" charset="-120"/>
              </a:rPr>
              <a:t>假设火星和地球的冬季是各自公转周期的四分之一，且火星的冬季时长约为地球</a:t>
            </a:r>
          </a:p>
          <a:p>
            <a:pPr latinLnBrk="1">
              <a:lnSpc>
                <a:spcPts val="4300"/>
              </a:lnSpc>
            </a:pPr>
            <a:r>
              <a:rPr lang="en-US" altLang="zh-CN" sz="2400" b="0" i="0">
                <a:solidFill>
                  <a:srgbClr val="000000"/>
                </a:solidFill>
                <a:latin typeface="Times New Roman" pitchFamily="34" charset="0"/>
                <a:ea typeface="Microsoft Yahei" pitchFamily="34" charset="-122"/>
                <a:cs typeface="Times New Roman" pitchFamily="34" charset="-120"/>
              </a:rPr>
              <a:t>的</a:t>
            </a:r>
            <a:r>
              <a:rPr lang="en-US" altLang="zh-CN" sz="2400" b="0" i="0" dirty="0">
                <a:solidFill>
                  <a:srgbClr val="000000"/>
                </a:solidFill>
                <a:latin typeface="Times New Roman" pitchFamily="34" charset="0"/>
                <a:ea typeface="Microsoft Yahei" pitchFamily="34" charset="-122"/>
                <a:cs typeface="Times New Roman" pitchFamily="34" charset="-120"/>
              </a:rPr>
              <a:t>1.88倍。火星和地球绕太阳的公转均可视为匀速圆周运动。下列关于火星</a:t>
            </a:r>
            <a:r>
              <a:rPr lang="en-US" altLang="zh-CN" sz="2400" b="0" i="0">
                <a:solidFill>
                  <a:srgbClr val="000000"/>
                </a:solidFill>
                <a:latin typeface="Times New Roman" pitchFamily="34" charset="0"/>
                <a:ea typeface="Microsoft Yahei" pitchFamily="34" charset="-122"/>
                <a:cs typeface="Times New Roman" pitchFamily="34" charset="-120"/>
              </a:rPr>
              <a:t>、地球</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公转的说法正确的是(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3" name="QC_6_AN.29_1#1f072d599.bracket?pid=f1d1de6e0&amp;color=0,0,0&amp;vpa=15&amp;vtp=1"/>
          <p:cNvSpPr/>
          <p:nvPr/>
        </p:nvSpPr>
        <p:spPr>
          <a:xfrm>
            <a:off x="3588416" y="2115600"/>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p:sp>
        <p:nvSpPr>
          <p:cNvPr id="4" name="QC_6_BD.28_2#1f072d599.choices?pid=f1d1de6e0&amp;color=0,0,0&amp;vtp=1&amp;bbb=1"/>
          <p:cNvSpPr/>
          <p:nvPr/>
        </p:nvSpPr>
        <p:spPr>
          <a:xfrm>
            <a:off x="612648" y="2670399"/>
            <a:ext cx="10963656" cy="1020699"/>
          </a:xfrm>
          <a:prstGeom prst="rect">
            <a:avLst/>
          </a:prstGeom>
          <a:noFill/>
          <a:ln/>
        </p:spPr>
        <p:txBody>
          <a:bodyPr wrap="none" lIns="0" tIns="0" rIns="0" bIns="0" rtlCol="0" anchor="t"/>
          <a:lstStyle/>
          <a:p>
            <a:pPr latinLnBrk="1">
              <a:lnSpc>
                <a:spcPts val="43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a:solidFill>
                  <a:srgbClr val="000000"/>
                </a:solidFill>
                <a:latin typeface="Times New Roman" pitchFamily="34" charset="0"/>
                <a:ea typeface="Microsoft Yahei" pitchFamily="34" charset="-122"/>
                <a:cs typeface="Times New Roman" pitchFamily="34" charset="-120"/>
              </a:rPr>
              <a:t>.</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火星公转的线速度比地球的大</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火星公转的角速度比地球的大</a:t>
            </a:r>
            <a:endParaRPr lang="en-US" altLang="zh-CN" sz="2400" dirty="0"/>
          </a:p>
          <a:p>
            <a:pPr latinLnBrk="1">
              <a:lnSpc>
                <a:spcPts val="42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火星公转的半径比地球的小</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火星公转的加速度比地球的小</a:t>
            </a:r>
            <a:endParaRPr lang="en-US" altLang="zh-CN" sz="2400" dirty="0"/>
          </a:p>
        </p:txBody>
      </p:sp>
      <mc:AlternateContent xmlns:mc="http://schemas.openxmlformats.org/markup-compatibility/2006" xmlns:a14="http://schemas.microsoft.com/office/drawing/2010/main">
        <mc:Choice Requires="a14">
          <p:sp>
            <p:nvSpPr>
              <p:cNvPr id="5" name="QC_6_AS.30_1#1f072d599?pid=f1d1de6e0&amp;color=0,0,0&amp;vtp=1&amp;bbb=1&amp;hb=1"/>
              <p:cNvSpPr/>
              <p:nvPr/>
            </p:nvSpPr>
            <p:spPr>
              <a:xfrm>
                <a:off x="612648" y="3693384"/>
                <a:ext cx="10963656" cy="2778951"/>
              </a:xfrm>
              <a:prstGeom prst="rect">
                <a:avLst/>
              </a:prstGeom>
              <a:noFill/>
              <a:ln/>
            </p:spPr>
            <p:txBody>
              <a:bodyPr wrap="none" lIns="0" tIns="0" rIns="0" bIns="0" rtlCol="0" anchor="t"/>
              <a:lstStyle/>
              <a:p>
                <a:pPr algn="l" latinLnBrk="1">
                  <a:lnSpc>
                    <a:spcPts val="61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由题意可知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aseline="-10000">
                            <a:solidFill>
                              <a:srgbClr val="FF0000"/>
                            </a:solidFill>
                            <a:latin typeface="Cambria Math" panose="02040503050406030204" pitchFamily="18" charset="0"/>
                          </a:rPr>
                          <m:t>火</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=1.88</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aseline="-10000">
                            <a:solidFill>
                              <a:srgbClr val="FF0000"/>
                            </a:solidFill>
                            <a:latin typeface="Cambria Math" panose="02040503050406030204" pitchFamily="18" charset="0"/>
                          </a:rPr>
                          <m:t>地</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，结合开普勒第三定律有</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aseline="-10000">
                                <a:solidFill>
                                  <a:srgbClr val="FF0000"/>
                                </a:solidFill>
                                <a:latin typeface="Cambria Math" panose="02040503050406030204" pitchFamily="18" charset="0"/>
                              </a:rPr>
                              <m:t>火</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bSup>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aseline="-10000">
                                <a:solidFill>
                                  <a:srgbClr val="FF0000"/>
                                </a:solidFill>
                                <a:latin typeface="Cambria Math" panose="02040503050406030204" pitchFamily="18" charset="0"/>
                              </a:rPr>
                              <m:t>火</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aseline="-10000">
                                <a:solidFill>
                                  <a:srgbClr val="FF0000"/>
                                </a:solidFill>
                                <a:latin typeface="Cambria Math" panose="02040503050406030204" pitchFamily="18" charset="0"/>
                              </a:rPr>
                              <m:t>地</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bSup>
                      </m:num>
                      <m:den>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aseline="-10000">
                                <a:solidFill>
                                  <a:srgbClr val="FF0000"/>
                                </a:solidFill>
                                <a:latin typeface="Cambria Math" panose="02040503050406030204" pitchFamily="18" charset="0"/>
                              </a:rPr>
                              <m:t>地</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，整理可得</a:t>
                </a:r>
              </a:p>
              <a:p>
                <a:pPr latinLnBrk="1">
                  <a:lnSpc>
                    <a:spcPts val="5900"/>
                  </a:lnSpc>
                </a:pPr>
                <a14:m>
                  <m:oMath xmlns:m="http://schemas.openxmlformats.org/officeDocument/2006/math">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aseline="-10000">
                                    <a:solidFill>
                                      <a:srgbClr val="FF0000"/>
                                    </a:solidFill>
                                    <a:latin typeface="Cambria Math" panose="02040503050406030204" pitchFamily="18" charset="0"/>
                                  </a:rPr>
                                  <m:t>火</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aseline="-10000">
                                    <a:solidFill>
                                      <a:srgbClr val="FF0000"/>
                                    </a:solidFill>
                                    <a:latin typeface="Cambria Math" panose="02040503050406030204" pitchFamily="18" charset="0"/>
                                  </a:rPr>
                                  <m:t>地</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aseline="-10000">
                                    <a:solidFill>
                                      <a:srgbClr val="FF0000"/>
                                    </a:solidFill>
                                    <a:latin typeface="Cambria Math" panose="02040503050406030204" pitchFamily="18" charset="0"/>
                                  </a:rPr>
                                  <m:t>火</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aseline="-10000">
                                    <a:solidFill>
                                      <a:srgbClr val="FF0000"/>
                                    </a:solidFill>
                                    <a:latin typeface="Cambria Math" panose="02040503050406030204" pitchFamily="18" charset="0"/>
                                  </a:rPr>
                                  <m:t>地</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，可知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aseline="-10000">
                            <a:solidFill>
                              <a:srgbClr val="FF0000"/>
                            </a:solidFill>
                            <a:latin typeface="Cambria Math" panose="02040503050406030204" pitchFamily="18" charset="0"/>
                          </a:rPr>
                          <m:t>火</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aseline="-10000">
                            <a:solidFill>
                              <a:srgbClr val="FF0000"/>
                            </a:solidFill>
                            <a:latin typeface="Cambria Math" panose="02040503050406030204" pitchFamily="18" charset="0"/>
                          </a:rPr>
                          <m:t>地</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，C错误。由</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𝐺𝑀𝑚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𝐺𝑀</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e>
                    </m:rad>
                  </m:oMath>
                </a14:m>
                <a:r>
                  <a:rPr lang="en-US" altLang="zh-CN" sz="2400" b="0" i="0" dirty="0">
                    <a:solidFill>
                      <a:srgbClr val="FF0000"/>
                    </a:solidFill>
                    <a:latin typeface="Times New Roman" pitchFamily="34" charset="0"/>
                    <a:ea typeface="Microsoft Yahei" pitchFamily="34" charset="-122"/>
                    <a:cs typeface="Times New Roman" pitchFamily="34" charset="-120"/>
                  </a:rPr>
                  <a:t>，可见</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aseline="-10000">
                            <a:solidFill>
                              <a:srgbClr val="FF0000"/>
                            </a:solidFill>
                            <a:latin typeface="Cambria Math" panose="02040503050406030204" pitchFamily="18" charset="0"/>
                          </a:rPr>
                          <m:t>火</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&lt;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aseline="-10000">
                            <a:solidFill>
                              <a:srgbClr val="FF0000"/>
                            </a:solidFill>
                            <a:latin typeface="Cambria Math" panose="02040503050406030204" pitchFamily="18" charset="0"/>
                          </a:rPr>
                          <m:t>地</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5900"/>
                  </a:lnSpc>
                </a:pPr>
                <a:r>
                  <a:rPr lang="en-US" altLang="zh-CN" sz="2400" b="0" i="0">
                    <a:solidFill>
                      <a:srgbClr val="FF0000"/>
                    </a:solidFill>
                    <a:latin typeface="Times New Roman" pitchFamily="34" charset="0"/>
                    <a:ea typeface="Microsoft Yahei" pitchFamily="34" charset="-122"/>
                    <a:cs typeface="Times New Roman" pitchFamily="34" charset="-120"/>
                  </a:rPr>
                  <a:t>A</a:t>
                </a:r>
                <a:r>
                  <a:rPr lang="en-US" altLang="zh-CN" sz="2400" b="0" i="0" dirty="0">
                    <a:solidFill>
                      <a:srgbClr val="FF0000"/>
                    </a:solidFill>
                    <a:latin typeface="Times New Roman" pitchFamily="34" charset="0"/>
                    <a:ea typeface="Microsoft Yahei" pitchFamily="34" charset="-122"/>
                    <a:cs typeface="Times New Roman" pitchFamily="34" charset="-120"/>
                  </a:rPr>
                  <a:t>错误。由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，可知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𝜔</m:t>
                        </m:r>
                      </m:e>
                      <m:sub>
                        <m:r>
                          <a:rPr lang="en-US" altLang="zh-CN" sz="2400" baseline="-10000">
                            <a:solidFill>
                              <a:srgbClr val="FF0000"/>
                            </a:solidFill>
                            <a:latin typeface="Cambria Math" panose="02040503050406030204" pitchFamily="18" charset="0"/>
                          </a:rPr>
                          <m:t>火</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&lt;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𝜔</m:t>
                        </m:r>
                      </m:e>
                      <m:sub>
                        <m:r>
                          <a:rPr lang="en-US" altLang="zh-CN" sz="2400" baseline="-10000">
                            <a:solidFill>
                              <a:srgbClr val="FF0000"/>
                            </a:solidFill>
                            <a:latin typeface="Cambria Math" panose="02040503050406030204" pitchFamily="18" charset="0"/>
                          </a:rPr>
                          <m:t>地</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，B错误。由</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𝐺𝑀𝑚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𝑚𝑎</m:t>
                    </m:r>
                  </m:oMath>
                </a14:m>
                <a:r>
                  <a:rPr lang="en-US" altLang="zh-CN" sz="2400" b="0" i="0" dirty="0">
                    <a:solidFill>
                      <a:srgbClr val="FF0000"/>
                    </a:solidFill>
                    <a:latin typeface="Times New Roman" pitchFamily="34" charset="0"/>
                    <a:ea typeface="Microsoft Yahei" pitchFamily="34" charset="-122"/>
                    <a:cs typeface="Times New Roman" pitchFamily="34" charset="-120"/>
                  </a:rPr>
                  <a:t>，得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𝐺𝑀</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，可见</a:t>
                </a: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aseline="-10000">
                            <a:solidFill>
                              <a:srgbClr val="FF0000"/>
                            </a:solidFill>
                            <a:latin typeface="Cambria Math" panose="02040503050406030204" pitchFamily="18" charset="0"/>
                          </a:rPr>
                          <m:t>火</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&lt;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aseline="-10000">
                            <a:solidFill>
                              <a:srgbClr val="FF0000"/>
                            </a:solidFill>
                            <a:latin typeface="Cambria Math" panose="02040503050406030204" pitchFamily="18" charset="0"/>
                          </a:rPr>
                          <m:t>地</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，D正确。</a:t>
                </a:r>
                <a:endParaRPr lang="en-US" altLang="zh-CN" sz="2400" dirty="0"/>
              </a:p>
            </p:txBody>
          </p:sp>
        </mc:Choice>
        <mc:Fallback xmlns="">
          <p:sp>
            <p:nvSpPr>
              <p:cNvPr id="5" name="QC_6_AS.30_1#1f072d599?pid=f1d1de6e0&amp;color=0,0,0&amp;vtp=1&amp;bbb=1&amp;hb=1"/>
              <p:cNvSpPr>
                <a:spLocks noRot="1" noChangeAspect="1" noMove="1" noResize="1" noEditPoints="1" noAdjustHandles="1" noChangeArrowheads="1" noChangeShapeType="1" noTextEdit="1"/>
              </p:cNvSpPr>
              <p:nvPr/>
            </p:nvSpPr>
            <p:spPr>
              <a:xfrm>
                <a:off x="612648" y="3693384"/>
                <a:ext cx="10963656" cy="2778951"/>
              </a:xfrm>
              <a:prstGeom prst="rect">
                <a:avLst/>
              </a:prstGeom>
              <a:blipFill>
                <a:blip r:embed="rId3"/>
                <a:stretch>
                  <a:fillRect l="-1724" r="-3448" b="-614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18&amp;si=18">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31_1#3ece6e05e?pid=f1d1de6e0&amp;color=0,0,0&amp;vtp=1&amp;bt=1&amp;bbb=1&amp;hb=1"/>
              <p:cNvSpPr/>
              <p:nvPr/>
            </p:nvSpPr>
            <p:spPr>
              <a:xfrm>
                <a:off x="612648" y="486000"/>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（2023·山东卷·3，3分）</a:t>
                </a:r>
                <a:r>
                  <a:rPr lang="en-US" altLang="zh-CN" sz="2400" b="0" i="0">
                    <a:solidFill>
                      <a:srgbClr val="000000"/>
                    </a:solidFill>
                    <a:latin typeface="Times New Roman" pitchFamily="34" charset="0"/>
                    <a:ea typeface="Microsoft Yahei" pitchFamily="34" charset="-122"/>
                    <a:cs typeface="Times New Roman" pitchFamily="34" charset="-120"/>
                  </a:rPr>
                  <a:t>牛顿认为物体落地是由于地球对物体的吸引，</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这种吸引力可能与天体间</a:t>
                </a:r>
                <a:r>
                  <a:rPr lang="en-US" altLang="zh-CN" sz="2400" b="0" i="0" dirty="0">
                    <a:solidFill>
                      <a:srgbClr val="000000"/>
                    </a:solidFill>
                    <a:latin typeface="Times New Roman" pitchFamily="34" charset="0"/>
                    <a:ea typeface="Microsoft Yahei" pitchFamily="34" charset="-122"/>
                    <a:cs typeface="Times New Roman" pitchFamily="34" charset="-120"/>
                  </a:rPr>
                  <a:t>（如地球与月球）的引力具有相同的性质</a:t>
                </a:r>
                <a:r>
                  <a:rPr lang="en-US" altLang="zh-CN" sz="2400" b="0" i="0">
                    <a:solidFill>
                      <a:srgbClr val="000000"/>
                    </a:solidFill>
                    <a:latin typeface="Times New Roman" pitchFamily="34" charset="0"/>
                    <a:ea typeface="Microsoft Yahei" pitchFamily="34" charset="-122"/>
                    <a:cs typeface="Times New Roman" pitchFamily="34" charset="-120"/>
                  </a:rPr>
                  <a:t>，且都满足</a:t>
                </a:r>
              </a:p>
              <a:p>
                <a:pPr latinLnBrk="1">
                  <a:lnSpc>
                    <a:spcPts val="44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𝑀𝑚</m:t>
                        </m:r>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000000"/>
                    </a:solidFill>
                    <a:latin typeface="Times New Roman" pitchFamily="34" charset="0"/>
                    <a:ea typeface="Microsoft Yahei" pitchFamily="34" charset="-122"/>
                    <a:cs typeface="Times New Roman" pitchFamily="34" charset="-120"/>
                  </a:rPr>
                  <a:t>。已知地月之间的距离</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大约是地球半径的60倍</a:t>
                </a:r>
                <a:r>
                  <a:rPr lang="en-US" altLang="zh-CN" sz="2400" b="0" i="0">
                    <a:solidFill>
                      <a:srgbClr val="000000"/>
                    </a:solidFill>
                    <a:latin typeface="Times New Roman" pitchFamily="34" charset="0"/>
                    <a:ea typeface="Microsoft Yahei" pitchFamily="34" charset="-122"/>
                    <a:cs typeface="Times New Roman" pitchFamily="34" charset="-120"/>
                  </a:rPr>
                  <a:t>，地球表面的重力加速度为</a:t>
                </a:r>
              </a:p>
              <a:p>
                <a:pPr latinLnBrk="1">
                  <a:lnSpc>
                    <a:spcPts val="4200"/>
                  </a:lnSpc>
                </a:pP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𝑔</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，根据牛顿的猜想，</a:t>
                </a:r>
                <a:r>
                  <a:rPr lang="en-US" altLang="zh-CN" sz="2400" b="0" i="0">
                    <a:solidFill>
                      <a:srgbClr val="000000"/>
                    </a:solidFill>
                    <a:latin typeface="Times New Roman" pitchFamily="34" charset="0"/>
                    <a:ea typeface="Microsoft Yahei" pitchFamily="34" charset="-122"/>
                    <a:cs typeface="Times New Roman" pitchFamily="34" charset="-120"/>
                  </a:rPr>
                  <a:t>月球绕地球公转的周期为(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6_BD.31_1#3ece6e05e?pid=f1d1de6e0&amp;color=0,0,0&amp;vtp=1&amp;bt=1&amp;bbb=1&amp;hb=1"/>
              <p:cNvSpPr>
                <a:spLocks noRot="1" noChangeAspect="1" noMove="1" noResize="1" noEditPoints="1" noAdjustHandles="1" noChangeArrowheads="1" noChangeShapeType="1" noTextEdit="1"/>
              </p:cNvSpPr>
              <p:nvPr/>
            </p:nvSpPr>
            <p:spPr>
              <a:xfrm>
                <a:off x="612648" y="486000"/>
                <a:ext cx="10963656" cy="2150999"/>
              </a:xfrm>
              <a:prstGeom prst="rect">
                <a:avLst/>
              </a:prstGeom>
              <a:blipFill>
                <a:blip r:embed="rId3"/>
                <a:stretch>
                  <a:fillRect l="-1724" r="-1057" b="-8499"/>
                </a:stretch>
              </a:blipFill>
              <a:ln/>
            </p:spPr>
            <p:txBody>
              <a:bodyPr/>
              <a:lstStyle/>
              <a:p>
                <a:r>
                  <a:rPr lang="zh-CN" altLang="en-US">
                    <a:noFill/>
                  </a:rPr>
                  <a:t> </a:t>
                </a:r>
              </a:p>
            </p:txBody>
          </p:sp>
        </mc:Fallback>
      </mc:AlternateContent>
      <p:sp>
        <p:nvSpPr>
          <p:cNvPr id="3" name="QC_6_AN.32_1#3ece6e05e.bracket?pid=f1d1de6e0&amp;color=0,0,0&amp;vpa=16&amp;vtp=1"/>
          <p:cNvSpPr/>
          <p:nvPr/>
        </p:nvSpPr>
        <p:spPr>
          <a:xfrm>
            <a:off x="7144861" y="21509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C</a:t>
            </a:r>
            <a:endParaRPr lang="en-US" altLang="zh-CN" sz="2400" dirty="0"/>
          </a:p>
        </p:txBody>
      </p:sp>
      <mc:AlternateContent xmlns:mc="http://schemas.openxmlformats.org/markup-compatibility/2006" xmlns:a14="http://schemas.microsoft.com/office/drawing/2010/main">
        <mc:Choice Requires="a14">
          <p:sp>
            <p:nvSpPr>
              <p:cNvPr id="4" name="QC_6_BD.31_2#3ece6e05e.choices?pid=f1d1de6e0&amp;color=0,0,0&amp;vtp=1&amp;bbb=1"/>
              <p:cNvSpPr/>
              <p:nvPr/>
            </p:nvSpPr>
            <p:spPr>
              <a:xfrm>
                <a:off x="612648" y="2646777"/>
                <a:ext cx="10963656" cy="825500"/>
              </a:xfrm>
              <a:prstGeom prst="rect">
                <a:avLst/>
              </a:prstGeom>
              <a:noFill/>
              <a:ln/>
            </p:spPr>
            <p:txBody>
              <a:bodyPr wrap="none" lIns="0" tIns="0" rIns="0" bIns="0" rtlCol="0" anchor="t"/>
              <a:lstStyle/>
              <a:p>
                <a:pPr latinLnBrk="1">
                  <a:lnSpc>
                    <a:spcPts val="6500"/>
                  </a:lnSpc>
                  <a:tabLst>
                    <a:tab pos="2721864" algn="l"/>
                    <a:tab pos="5418328" algn="l"/>
                    <a:tab pos="829259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30</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𝑔</m:t>
                            </m:r>
                          </m:den>
                        </m:f>
                      </m:e>
                    </m:rad>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30</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𝑔</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den>
                        </m:f>
                      </m:e>
                    </m:rad>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120</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𝑔</m:t>
                            </m:r>
                          </m:den>
                        </m:f>
                      </m:e>
                    </m:rad>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120</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𝑔</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C_6_BD.31_2#3ece6e05e.choices?pid=f1d1de6e0&amp;color=0,0,0&amp;vtp=1&amp;bbb=1"/>
              <p:cNvSpPr>
                <a:spLocks noRot="1" noChangeAspect="1" noMove="1" noResize="1" noEditPoints="1" noAdjustHandles="1" noChangeArrowheads="1" noChangeShapeType="1" noTextEdit="1"/>
              </p:cNvSpPr>
              <p:nvPr/>
            </p:nvSpPr>
            <p:spPr>
              <a:xfrm>
                <a:off x="612648" y="2646777"/>
                <a:ext cx="10963656" cy="825500"/>
              </a:xfrm>
              <a:prstGeom prst="rect">
                <a:avLst/>
              </a:prstGeom>
              <a:blipFill>
                <a:blip r:embed="rId4"/>
                <a:stretch>
                  <a:fillRect l="-1724" b="-1471"/>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C_6_AS.33_1#3ece6e05e?pid=f1d1de6e0&amp;color=0,0,0&amp;vtp=1&amp;bbb=1&amp;hb=1"/>
              <p:cNvSpPr/>
              <p:nvPr/>
            </p:nvSpPr>
            <p:spPr>
              <a:xfrm>
                <a:off x="612648" y="3472277"/>
                <a:ext cx="10963656" cy="1460500"/>
              </a:xfrm>
              <a:prstGeom prst="rect">
                <a:avLst/>
              </a:prstGeom>
              <a:noFill/>
              <a:ln/>
            </p:spPr>
            <p:txBody>
              <a:bodyPr wrap="none" lIns="0" tIns="0" rIns="0" bIns="0" rtlCol="0" anchor="t"/>
              <a:lstStyle/>
              <a:p>
                <a:pPr algn="l" latinLnBrk="1">
                  <a:lnSpc>
                    <a:spcPts val="50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对月球，满足</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oMath>
                </a14:m>
                <a:r>
                  <a:rPr lang="en-US" altLang="zh-CN" sz="2400" b="0" i="0" dirty="0">
                    <a:solidFill>
                      <a:srgbClr val="FF0000"/>
                    </a:solidFill>
                    <a:latin typeface="Times New Roman" pitchFamily="34" charset="0"/>
                    <a:ea typeface="Microsoft Yahei" pitchFamily="34" charset="-122"/>
                    <a:cs typeface="Times New Roman" pitchFamily="34" charset="-120"/>
                  </a:rPr>
                  <a:t>；对地球表面一重物有</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0</m:t>
                            </m:r>
                          </m:sub>
                        </m:sSub>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，且</a:t>
                </a:r>
              </a:p>
              <a:p>
                <a:pPr latinLnBrk="1">
                  <a:lnSpc>
                    <a:spcPts val="65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=60</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FF0000"/>
                    </a:solidFill>
                    <a:latin typeface="Times New Roman" pitchFamily="34" charset="0"/>
                    <a:ea typeface="Microsoft Yahei" pitchFamily="34" charset="-122"/>
                    <a:cs typeface="Times New Roman" pitchFamily="34" charset="-120"/>
                  </a:rPr>
                  <a:t>，联立解得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=120</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𝑔</m:t>
                            </m:r>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，C正确。</a:t>
                </a:r>
                <a:endParaRPr lang="en-US" altLang="zh-CN" sz="2400" dirty="0"/>
              </a:p>
            </p:txBody>
          </p:sp>
        </mc:Choice>
        <mc:Fallback xmlns="">
          <p:sp>
            <p:nvSpPr>
              <p:cNvPr id="5" name="QC_6_AS.33_1#3ece6e05e?pid=f1d1de6e0&amp;color=0,0,0&amp;vtp=1&amp;bbb=1&amp;hb=1"/>
              <p:cNvSpPr>
                <a:spLocks noRot="1" noChangeAspect="1" noMove="1" noResize="1" noEditPoints="1" noAdjustHandles="1" noChangeArrowheads="1" noChangeShapeType="1" noTextEdit="1"/>
              </p:cNvSpPr>
              <p:nvPr/>
            </p:nvSpPr>
            <p:spPr>
              <a:xfrm>
                <a:off x="612648" y="3472277"/>
                <a:ext cx="10963656" cy="1460500"/>
              </a:xfrm>
              <a:prstGeom prst="rect">
                <a:avLst/>
              </a:prstGeom>
              <a:blipFill>
                <a:blip r:embed="rId5"/>
                <a:stretch>
                  <a:fillRect l="-1724" b="-418"/>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19&amp;si=19">
    <p:spTree>
      <p:nvGrpSpPr>
        <p:cNvPr id="1" name=""/>
        <p:cNvGrpSpPr/>
        <p:nvPr/>
      </p:nvGrpSpPr>
      <p:grpSpPr>
        <a:xfrm>
          <a:off x="0" y="0"/>
          <a:ext cx="0" cy="0"/>
          <a:chOff x="0" y="0"/>
          <a:chExt cx="0" cy="0"/>
        </a:xfrm>
      </p:grpSpPr>
      <p:sp>
        <p:nvSpPr>
          <p:cNvPr id="2" name="C_5_BD#6e2939813?pid=d809f9f52&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4900"/>
              </a:lnSpc>
            </a:pPr>
            <a:r>
              <a:rPr lang="en-US" altLang="zh-CN" sz="2800" b="1" i="0" dirty="0">
                <a:solidFill>
                  <a:srgbClr val="000000"/>
                </a:solidFill>
                <a:latin typeface="Times New Roman" pitchFamily="34" charset="0"/>
                <a:ea typeface="Microsoft Yahei" pitchFamily="34" charset="-122"/>
                <a:cs typeface="Times New Roman" pitchFamily="34" charset="-120"/>
              </a:rPr>
              <a:t>考向2</a:t>
            </a:r>
            <a:r>
              <a:rPr lang="en-US" altLang="zh-CN" sz="2800" b="1" i="0" dirty="0">
                <a:solidFill>
                  <a:srgbClr val="000000"/>
                </a:solidFill>
                <a:latin typeface="SimSun" pitchFamily="34" charset="0"/>
                <a:ea typeface="SimSun" pitchFamily="34" charset="-122"/>
                <a:cs typeface="SimSun" pitchFamily="34" charset="-120"/>
              </a:rPr>
              <a:t> </a:t>
            </a:r>
            <a:r>
              <a:rPr lang="en-US" altLang="zh-CN" sz="2800" b="1" i="0" dirty="0">
                <a:solidFill>
                  <a:srgbClr val="000000"/>
                </a:solidFill>
                <a:latin typeface="Times New Roman" pitchFamily="34" charset="0"/>
                <a:ea typeface="Microsoft Yahei" pitchFamily="34" charset="-122"/>
                <a:cs typeface="Times New Roman" pitchFamily="34" charset="-120"/>
              </a:rPr>
              <a:t>静止卫星</a:t>
            </a:r>
            <a:endParaRPr lang="en-US" altLang="zh-CN" sz="2800" dirty="0"/>
          </a:p>
        </p:txBody>
      </p:sp>
      <p:sp>
        <p:nvSpPr>
          <p:cNvPr id="3" name="P_6#f787b5e09?sp=1&amp;pid=6e2939813&amp;color=0,0,0&amp;vtp=1&amp;bbb=1"/>
          <p:cNvSpPr/>
          <p:nvPr/>
        </p:nvSpPr>
        <p:spPr>
          <a:xfrm>
            <a:off x="612648" y="1105846"/>
            <a:ext cx="10963656" cy="478600"/>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Times New Roman" pitchFamily="34" charset="0"/>
                <a:ea typeface="Microsoft Yahei" pitchFamily="34" charset="-122"/>
                <a:cs typeface="Times New Roman" pitchFamily="34" charset="-120"/>
              </a:rPr>
              <a:t>静止卫星的六个“一定”</a:t>
            </a:r>
            <a:endParaRPr lang="en-US" altLang="zh-CN" sz="2400" dirty="0"/>
          </a:p>
        </p:txBody>
      </p:sp>
      <p:pic>
        <p:nvPicPr>
          <p:cNvPr id="4" name="P_6_BD#f787b5e09?pid=6e2939813&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3703320" y="1715487"/>
            <a:ext cx="4782312" cy="4901184"/>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name="Slide 2&amp;si=2">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name="Slide 20&amp;si=20">
    <p:spTree>
      <p:nvGrpSpPr>
        <p:cNvPr id="1" name=""/>
        <p:cNvGrpSpPr/>
        <p:nvPr/>
      </p:nvGrpSpPr>
      <p:grpSpPr>
        <a:xfrm>
          <a:off x="0" y="0"/>
          <a:ext cx="0" cy="0"/>
          <a:chOff x="0" y="0"/>
          <a:chExt cx="0" cy="0"/>
        </a:xfrm>
      </p:grpSpPr>
      <p:sp>
        <p:nvSpPr>
          <p:cNvPr id="2" name="P_6#f787b5e09?pid=6e2939813&amp;color=0,0,0&amp;vtp=1&amp;bt=1&amp;bbb=1"/>
          <p:cNvSpPr/>
          <p:nvPr/>
        </p:nvSpPr>
        <p:spPr>
          <a:xfrm>
            <a:off x="612648" y="486000"/>
            <a:ext cx="10963656" cy="10333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点拨</a:t>
            </a:r>
            <a:endParaRPr lang="en-US" altLang="zh-CN" sz="2400" dirty="0"/>
          </a:p>
          <a:p>
            <a:pPr latinLnBrk="1">
              <a:lnSpc>
                <a:spcPts val="4200"/>
              </a:lnSpc>
            </a:pPr>
            <a:r>
              <a:rPr lang="en-US" altLang="zh-CN" sz="2400" b="0" i="0">
                <a:solidFill>
                  <a:srgbClr val="000000"/>
                </a:solidFill>
                <a:latin typeface="SimSun" panose="02010600030101010101" pitchFamily="2" charset="-122"/>
                <a:ea typeface="楷体" pitchFamily="34" charset="-122"/>
                <a:cs typeface="Times New Roman" pitchFamily="34" charset="-120"/>
              </a:rPr>
              <a:t>    </a:t>
            </a:r>
            <a:r>
              <a:rPr lang="en-US" altLang="zh-CN" sz="2400" b="0" i="0">
                <a:solidFill>
                  <a:srgbClr val="000000"/>
                </a:solidFill>
                <a:latin typeface="Times New Roman" pitchFamily="34" charset="0"/>
                <a:ea typeface="楷体" pitchFamily="34" charset="-122"/>
                <a:cs typeface="Times New Roman" pitchFamily="34" charset="-120"/>
              </a:rPr>
              <a:t>比较卫星与地球有关的参量时可以通过比较卫星与静止卫星的参量来确定</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pic>
        <p:nvPicPr>
          <p:cNvPr id="3" name="QC_6_BD.34_1#e51ce2a82?htil=2&amp;pid=6e2939813&amp;color=0,0,0&amp;tib=255,255,255&amp;vtp=1&amp;hs=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774408" y="1628872"/>
            <a:ext cx="2779776" cy="13350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6_BD.34_2#e51ce2a82?htil=2&amp;sp=1&amp;pid=6e2939813&amp;color=0,0,0&amp;vtp=1&amp;bbb=1&amp;hb=1&amp;hs=1"/>
          <p:cNvSpPr/>
          <p:nvPr/>
        </p:nvSpPr>
        <p:spPr>
          <a:xfrm>
            <a:off x="612648" y="1583153"/>
            <a:ext cx="8101584" cy="159620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（2022·天津卷·3，5分）</a:t>
            </a:r>
            <a:r>
              <a:rPr lang="en-US" altLang="zh-CN" sz="2400" b="0" i="0" dirty="0">
                <a:solidFill>
                  <a:srgbClr val="000000"/>
                </a:solidFill>
                <a:latin typeface="Times New Roman" pitchFamily="34" charset="0"/>
                <a:ea typeface="Microsoft Yahei" pitchFamily="34" charset="-122"/>
                <a:cs typeface="Times New Roman" pitchFamily="34" charset="-120"/>
              </a:rPr>
              <a:t>2022年3月，中国空间站</a:t>
            </a:r>
            <a:r>
              <a:rPr lang="en-US" altLang="zh-CN" sz="2400" b="0" i="0">
                <a:solidFill>
                  <a:srgbClr val="000000"/>
                </a:solidFill>
                <a:latin typeface="Times New Roman" pitchFamily="34" charset="0"/>
                <a:ea typeface="Microsoft Yahei" pitchFamily="34" charset="-122"/>
                <a:cs typeface="Times New Roman" pitchFamily="34" charset="-120"/>
              </a:rPr>
              <a:t>“天宫</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课堂</a:t>
            </a:r>
            <a:r>
              <a:rPr lang="en-US" altLang="zh-CN" sz="2400" b="0" i="0" dirty="0">
                <a:solidFill>
                  <a:srgbClr val="000000"/>
                </a:solidFill>
                <a:latin typeface="Times New Roman" pitchFamily="34" charset="0"/>
                <a:ea typeface="Microsoft Yahei" pitchFamily="34" charset="-122"/>
                <a:cs typeface="Times New Roman" pitchFamily="34" charset="-120"/>
              </a:rPr>
              <a:t>”再次开讲</a:t>
            </a:r>
            <a:r>
              <a:rPr lang="en-US" altLang="zh-CN" sz="2400" b="0" i="0">
                <a:solidFill>
                  <a:srgbClr val="000000"/>
                </a:solidFill>
                <a:latin typeface="Times New Roman" pitchFamily="34" charset="0"/>
                <a:ea typeface="Microsoft Yahei" pitchFamily="34" charset="-122"/>
                <a:cs typeface="Times New Roman" pitchFamily="34" charset="-120"/>
              </a:rPr>
              <a:t>，授课期间利用了我国的中继卫星系统进行信</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号传输</a:t>
            </a:r>
            <a:r>
              <a:rPr lang="en-US" altLang="zh-CN" sz="2400" b="0" i="0" dirty="0">
                <a:solidFill>
                  <a:srgbClr val="000000"/>
                </a:solidFill>
                <a:latin typeface="Times New Roman" pitchFamily="34" charset="0"/>
                <a:ea typeface="Microsoft Yahei" pitchFamily="34" charset="-122"/>
                <a:cs typeface="Times New Roman" pitchFamily="34" charset="-120"/>
              </a:rPr>
              <a:t>，天地通信始终高效稳定。</a:t>
            </a:r>
            <a:r>
              <a:rPr lang="en-US" altLang="zh-CN" sz="2400" b="0" i="0">
                <a:solidFill>
                  <a:srgbClr val="000000"/>
                </a:solidFill>
                <a:latin typeface="Times New Roman" pitchFamily="34" charset="0"/>
                <a:ea typeface="Microsoft Yahei" pitchFamily="34" charset="-122"/>
                <a:cs typeface="Times New Roman" pitchFamily="34" charset="-120"/>
              </a:rPr>
              <a:t>已知空间站在距离地面400</a:t>
            </a:r>
            <a:endParaRPr lang="en-US" altLang="zh-CN" sz="2400" dirty="0"/>
          </a:p>
        </p:txBody>
      </p:sp>
      <p:sp>
        <p:nvSpPr>
          <p:cNvPr id="6" name="QC_6_BD.34_2#e51ce2a82?htil=2&amp;sp=1&amp;pid=6e2939813&amp;color=0,0,0&amp;vtp=1&amp;bbb=1&amp;hb=1&amp;hs=1">
            <a:extLst>
              <a:ext uri="{FF2B5EF4-FFF2-40B4-BE49-F238E27FC236}">
                <a16:creationId xmlns:a16="http://schemas.microsoft.com/office/drawing/2014/main" id="{4CC4C387-A930-8767-8788-E613B2135896}"/>
              </a:ext>
            </a:extLst>
          </p:cNvPr>
          <p:cNvSpPr/>
          <p:nvPr/>
        </p:nvSpPr>
        <p:spPr>
          <a:xfrm>
            <a:off x="611994" y="3230152"/>
            <a:ext cx="10968012" cy="1033399"/>
          </a:xfrm>
          <a:prstGeom prst="rect">
            <a:avLst/>
          </a:prstGeom>
          <a:noFill/>
          <a:ln/>
        </p:spPr>
        <p:txBody>
          <a:bodyPr wrap="none" lIns="0" tIns="0" rIns="0" bIns="0" rtlCol="0" anchor="t"/>
          <a:lstStyle/>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公里左右的轨道上运行</a:t>
            </a:r>
            <a:r>
              <a:rPr lang="en-US" altLang="zh-CN" sz="2400" b="0" i="0" dirty="0">
                <a:solidFill>
                  <a:srgbClr val="000000"/>
                </a:solidFill>
                <a:latin typeface="Times New Roman" pitchFamily="34" charset="0"/>
                <a:ea typeface="Microsoft Yahei" pitchFamily="34" charset="-122"/>
                <a:cs typeface="Times New Roman" pitchFamily="34" charset="-120"/>
              </a:rPr>
              <a:t>，其运动视为匀速圆周运动</a:t>
            </a:r>
            <a:r>
              <a:rPr lang="en-US" altLang="zh-CN" sz="2400" b="0" i="0">
                <a:solidFill>
                  <a:srgbClr val="000000"/>
                </a:solidFill>
                <a:latin typeface="Times New Roman" pitchFamily="34" charset="0"/>
                <a:ea typeface="Microsoft Yahei" pitchFamily="34" charset="-122"/>
                <a:cs typeface="Times New Roman" pitchFamily="34" charset="-120"/>
              </a:rPr>
              <a:t>，中继卫星系统中某卫星是距</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离地面</a:t>
            </a:r>
            <a:r>
              <a:rPr lang="en-US" altLang="zh-CN" sz="2400" b="0" i="0" dirty="0">
                <a:solidFill>
                  <a:srgbClr val="000000"/>
                </a:solidFill>
                <a:latin typeface="Times New Roman" pitchFamily="34" charset="0"/>
                <a:ea typeface="Microsoft Yahei" pitchFamily="34" charset="-122"/>
                <a:cs typeface="Times New Roman" pitchFamily="34" charset="-120"/>
              </a:rPr>
              <a:t>36</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000公里左右的地球静止轨道卫星</a:t>
            </a:r>
            <a:r>
              <a:rPr lang="en-US" altLang="zh-CN" sz="2400" b="0" i="0" dirty="0">
                <a:solidFill>
                  <a:srgbClr val="000000"/>
                </a:solidFill>
                <a:latin typeface="Times New Roman" pitchFamily="34" charset="0"/>
                <a:ea typeface="Microsoft Yahei" pitchFamily="34" charset="-122"/>
                <a:cs typeface="Times New Roman" pitchFamily="34" charset="-120"/>
              </a:rPr>
              <a:t>（同步卫星），</a:t>
            </a:r>
            <a:r>
              <a:rPr lang="en-US" altLang="zh-CN" sz="2400" b="0" i="0">
                <a:solidFill>
                  <a:srgbClr val="000000"/>
                </a:solidFill>
                <a:latin typeface="Times New Roman" pitchFamily="34" charset="0"/>
                <a:ea typeface="Microsoft Yahei" pitchFamily="34" charset="-122"/>
                <a:cs typeface="Times New Roman" pitchFamily="34" charset="-120"/>
              </a:rPr>
              <a:t>则该卫星(</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Tree>
  </p:cSld>
  <p:clrMapOvr>
    <a:masterClrMapping/>
  </p:clrMapOvr>
  <p:transition>
    <p:split dir="in"/>
  </p:transition>
</p:sld>
</file>

<file path=ppt/slides/slide21.xml><?xml version="1.0" encoding="utf-8"?>
<p:sld xmlns:a="http://schemas.openxmlformats.org/drawingml/2006/main" xmlns:r="http://schemas.openxmlformats.org/officeDocument/2006/relationships" xmlns:p="http://schemas.openxmlformats.org/presentationml/2006/main">
  <p:cSld name="Slide 21&amp;si=21">
    <p:spTree>
      <p:nvGrpSpPr>
        <p:cNvPr id="1" name=""/>
        <p:cNvGrpSpPr/>
        <p:nvPr/>
      </p:nvGrpSpPr>
      <p:grpSpPr>
        <a:xfrm>
          <a:off x="0" y="0"/>
          <a:ext cx="0" cy="0"/>
          <a:chOff x="0" y="0"/>
          <a:chExt cx="0" cy="0"/>
        </a:xfrm>
      </p:grpSpPr>
      <p:sp>
        <p:nvSpPr>
          <p:cNvPr id="2" name="QC_6_BD.36_1#e51ce2a82.choices?pid=6e2939813&amp;color=0,0,0&amp;vtp=1&amp;bt=1&amp;bbb=1"/>
          <p:cNvSpPr/>
          <p:nvPr/>
        </p:nvSpPr>
        <p:spPr>
          <a:xfrm>
            <a:off x="612648" y="486000"/>
            <a:ext cx="10963656" cy="1033399"/>
          </a:xfrm>
          <a:prstGeom prst="rect">
            <a:avLst/>
          </a:prstGeom>
          <a:noFill/>
          <a:ln/>
        </p:spPr>
        <p:txBody>
          <a:bodyPr wrap="none" lIns="0" tIns="0" rIns="0" bIns="0" rtlCol="0" anchor="t"/>
          <a:lstStyle/>
          <a:p>
            <a:pPr latinLnBrk="1">
              <a:lnSpc>
                <a:spcPts val="4400"/>
              </a:lnSpc>
              <a:tabLst>
                <a:tab pos="5589778"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a:solidFill>
                  <a:srgbClr val="000000"/>
                </a:solidFill>
                <a:latin typeface="Times New Roman" pitchFamily="34" charset="0"/>
                <a:ea typeface="Microsoft Yahei" pitchFamily="34" charset="-122"/>
                <a:cs typeface="Times New Roman" pitchFamily="34" charset="-120"/>
              </a:rPr>
              <a:t>.</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授课期间经过天津正上空</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加速度大于空间站的加速度</a:t>
            </a:r>
            <a:endParaRPr lang="en-US" altLang="zh-CN" sz="2400" dirty="0"/>
          </a:p>
          <a:p>
            <a:pPr latinLnBrk="1">
              <a:lnSpc>
                <a:spcPts val="4200"/>
              </a:lnSpc>
              <a:tabLst>
                <a:tab pos="5589778" algn="l"/>
              </a:tabLst>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运行周期大于空间站的运行周期</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运行速度大于地球的第一宇宙速度</a:t>
            </a:r>
            <a:endParaRPr lang="en-US" altLang="zh-CN" sz="2400" dirty="0"/>
          </a:p>
        </p:txBody>
      </p:sp>
      <mc:AlternateContent xmlns:mc="http://schemas.openxmlformats.org/markup-compatibility/2006" xmlns:a14="http://schemas.microsoft.com/office/drawing/2010/main">
        <mc:Choice Requires="a14">
          <p:sp>
            <p:nvSpPr>
              <p:cNvPr id="3" name="QC_6_AS.37_1#e51ce2a82?pid=6e2939813&amp;color=0,0,0&amp;vtp=1&amp;bbb=1&amp;hb=1"/>
              <p:cNvSpPr/>
              <p:nvPr/>
            </p:nvSpPr>
            <p:spPr>
              <a:xfrm>
                <a:off x="612648" y="1583153"/>
                <a:ext cx="10963656" cy="36155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该卫星是地球静止轨道卫星（同步卫星），处于赤道平面上</a:t>
                </a:r>
                <a:r>
                  <a:rPr lang="en-US" altLang="zh-CN" sz="2400" b="0" i="0">
                    <a:solidFill>
                      <a:srgbClr val="FF0000"/>
                    </a:solidFill>
                    <a:latin typeface="Times New Roman" pitchFamily="34" charset="0"/>
                    <a:ea typeface="Microsoft Yahei" pitchFamily="34" charset="-122"/>
                    <a:cs typeface="Times New Roman" pitchFamily="34" charset="-120"/>
                  </a:rPr>
                  <a:t>，不可能经过</a:t>
                </a:r>
              </a:p>
              <a:p>
                <a:pPr latinLnBrk="1">
                  <a:lnSpc>
                    <a:spcPts val="5000"/>
                  </a:lnSpc>
                </a:pPr>
                <a:r>
                  <a:rPr lang="en-US" altLang="zh-CN" sz="2400" b="0" i="0">
                    <a:solidFill>
                      <a:srgbClr val="FF0000"/>
                    </a:solidFill>
                    <a:latin typeface="Times New Roman" pitchFamily="34" charset="0"/>
                    <a:ea typeface="Microsoft Yahei" pitchFamily="34" charset="-122"/>
                    <a:cs typeface="Times New Roman" pitchFamily="34" charset="-120"/>
                  </a:rPr>
                  <a:t>天津正上空</a:t>
                </a:r>
                <a:r>
                  <a:rPr lang="en-US" altLang="zh-CN" sz="2400" b="0" i="0" dirty="0">
                    <a:solidFill>
                      <a:srgbClr val="FF0000"/>
                    </a:solidFill>
                    <a:latin typeface="Times New Roman" pitchFamily="34" charset="0"/>
                    <a:ea typeface="Microsoft Yahei" pitchFamily="34" charset="-122"/>
                    <a:cs typeface="Times New Roman" pitchFamily="34" charset="-120"/>
                  </a:rPr>
                  <a:t>，A错误。由万有引力提供向心力有</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，得</a:t>
                </a:r>
              </a:p>
              <a:p>
                <a:pPr latinLnBrk="1">
                  <a:lnSpc>
                    <a:spcPts val="65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𝐺𝑀</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e>
                    </m:rad>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𝐺𝑀</m:t>
                            </m:r>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，由于该卫星轨道半径大于空间站轨道半径</a:t>
                </a:r>
                <a:r>
                  <a:rPr lang="en-US" altLang="zh-CN" sz="2400" b="0" i="0">
                    <a:solidFill>
                      <a:srgbClr val="FF0000"/>
                    </a:solidFill>
                    <a:latin typeface="Times New Roman" pitchFamily="34" charset="0"/>
                    <a:ea typeface="Microsoft Yahei" pitchFamily="34" charset="-122"/>
                    <a:cs typeface="Times New Roman" pitchFamily="34" charset="-120"/>
                  </a:rPr>
                  <a:t>，故</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其加速度小于空间站的加速度</a:t>
                </a:r>
                <a:r>
                  <a:rPr lang="en-US" altLang="zh-CN" sz="2400" b="0" i="0" dirty="0">
                    <a:solidFill>
                      <a:srgbClr val="FF0000"/>
                    </a:solidFill>
                    <a:latin typeface="Times New Roman" pitchFamily="34" charset="0"/>
                    <a:ea typeface="Microsoft Yahei" pitchFamily="34" charset="-122"/>
                    <a:cs typeface="Times New Roman" pitchFamily="34" charset="-120"/>
                  </a:rPr>
                  <a:t>，运行周期大于空间站的运行周期</a:t>
                </a:r>
                <a:r>
                  <a:rPr lang="en-US" altLang="zh-CN" sz="2400" b="0" i="0">
                    <a:solidFill>
                      <a:srgbClr val="FF0000"/>
                    </a:solidFill>
                    <a:latin typeface="Times New Roman" pitchFamily="34" charset="0"/>
                    <a:ea typeface="Microsoft Yahei" pitchFamily="34" charset="-122"/>
                    <a:cs typeface="Times New Roman" pitchFamily="34" charset="-120"/>
                  </a:rPr>
                  <a:t>，第一宇宙速度</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是近地卫星的运行速度</a:t>
                </a:r>
                <a:r>
                  <a:rPr lang="en-US" altLang="zh-CN" sz="2400" b="0" i="0" dirty="0">
                    <a:solidFill>
                      <a:srgbClr val="FF0000"/>
                    </a:solidFill>
                    <a:latin typeface="Times New Roman" pitchFamily="34" charset="0"/>
                    <a:ea typeface="Microsoft Yahei" pitchFamily="34" charset="-122"/>
                    <a:cs typeface="Times New Roman" pitchFamily="34" charset="-120"/>
                  </a:rPr>
                  <a:t>，则该卫星的运行速度小于地球的第一宇宙速度，B、</a:t>
                </a:r>
                <a:r>
                  <a:rPr lang="en-US" altLang="zh-CN" sz="2400" b="0" i="0">
                    <a:solidFill>
                      <a:srgbClr val="FF0000"/>
                    </a:solidFill>
                    <a:latin typeface="Times New Roman" pitchFamily="34" charset="0"/>
                    <a:ea typeface="Microsoft Yahei" pitchFamily="34" charset="-122"/>
                    <a:cs typeface="Times New Roman" pitchFamily="34" charset="-120"/>
                  </a:rPr>
                  <a:t>D错</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误</a:t>
                </a:r>
                <a:r>
                  <a:rPr lang="en-US" altLang="zh-CN" sz="2400" b="0" i="0" dirty="0">
                    <a:solidFill>
                      <a:srgbClr val="FF0000"/>
                    </a:solidFill>
                    <a:latin typeface="Times New Roman" pitchFamily="34" charset="0"/>
                    <a:ea typeface="Microsoft Yahei" pitchFamily="34" charset="-122"/>
                    <a:cs typeface="Times New Roman" pitchFamily="34" charset="-120"/>
                  </a:rPr>
                  <a:t>，C正确。</a:t>
                </a:r>
                <a:endParaRPr lang="en-US" altLang="zh-CN" sz="2400" dirty="0"/>
              </a:p>
            </p:txBody>
          </p:sp>
        </mc:Choice>
        <mc:Fallback xmlns="">
          <p:sp>
            <p:nvSpPr>
              <p:cNvPr id="3" name="QC_6_AS.37_1#e51ce2a82?pid=6e2939813&amp;color=0,0,0&amp;vtp=1&amp;bbb=1&amp;hb=1"/>
              <p:cNvSpPr>
                <a:spLocks noRot="1" noChangeAspect="1" noMove="1" noResize="1" noEditPoints="1" noAdjustHandles="1" noChangeArrowheads="1" noChangeShapeType="1" noTextEdit="1"/>
              </p:cNvSpPr>
              <p:nvPr/>
            </p:nvSpPr>
            <p:spPr>
              <a:xfrm>
                <a:off x="612648" y="1583153"/>
                <a:ext cx="10963656" cy="3615500"/>
              </a:xfrm>
              <a:prstGeom prst="rect">
                <a:avLst/>
              </a:prstGeom>
              <a:blipFill>
                <a:blip r:embed="rId3"/>
                <a:stretch>
                  <a:fillRect l="-1724" r="-779" b="-4890"/>
                </a:stretch>
              </a:blipFill>
              <a:ln/>
            </p:spPr>
            <p:txBody>
              <a:bodyPr/>
              <a:lstStyle/>
              <a:p>
                <a:r>
                  <a:rPr lang="zh-CN" altLang="en-US">
                    <a:noFill/>
                  </a:rPr>
                  <a:t> </a:t>
                </a:r>
              </a:p>
            </p:txBody>
          </p:sp>
        </mc:Fallback>
      </mc:AlternateContent>
      <p:sp>
        <p:nvSpPr>
          <p:cNvPr id="4" name="QC_6_AN.35_1#e51ce2a82.bracket?pid=6e2939813&amp;color=0,0,0&amp;vpa=17&amp;vtp=1&amp;answeroption=C">
            <a:extLst>
              <a:ext uri="{FF2B5EF4-FFF2-40B4-BE49-F238E27FC236}">
                <a16:creationId xmlns:a16="http://schemas.microsoft.com/office/drawing/2014/main" id="{F02CA115-F82D-EABB-F8C8-0CB83912729D}"/>
              </a:ext>
            </a:extLst>
          </p:cNvPr>
          <p:cNvSpPr txBox="1"/>
          <p:nvPr/>
        </p:nvSpPr>
        <p:spPr>
          <a:xfrm>
            <a:off x="485648" y="1031719"/>
            <a:ext cx="474489" cy="569387"/>
          </a:xfrm>
          <a:prstGeom prst="rect">
            <a:avLst/>
          </a:prstGeom>
          <a:noFill/>
        </p:spPr>
        <p:txBody>
          <a:bodyPr vert="horz" wrap="none" lIns="0" tIns="0" rIns="0" bIns="0" rtlCol="0">
            <a:spAutoFit/>
          </a:bodyPr>
          <a:lstStyle/>
          <a:p>
            <a:r>
              <a:rPr lang="zh-CN" altLang="en-US" sz="3700" b="1">
                <a:solidFill>
                  <a:srgbClr val="FF0000"/>
                </a:solidFill>
                <a:latin typeface="华文细黑" panose="02010600040101010101" pitchFamily="2" charset="-122"/>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name="Slide 22&amp;si=22">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38_1#0bab0fc6e?pid=6e2939813&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利用三颗位置适当的静止卫星</a:t>
                </a:r>
                <a:r>
                  <a:rPr lang="en-US" altLang="zh-CN" sz="2400" b="0" i="0">
                    <a:solidFill>
                      <a:srgbClr val="000000"/>
                    </a:solidFill>
                    <a:latin typeface="Times New Roman" pitchFamily="34" charset="0"/>
                    <a:ea typeface="Microsoft Yahei" pitchFamily="34" charset="-122"/>
                    <a:cs typeface="Times New Roman" pitchFamily="34" charset="-120"/>
                  </a:rPr>
                  <a:t>，可使地球赤道上任意两点之间保持无</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线电通信</a:t>
                </a:r>
                <a:r>
                  <a:rPr lang="en-US" altLang="zh-CN" sz="2400" b="0" i="0" dirty="0">
                    <a:solidFill>
                      <a:srgbClr val="000000"/>
                    </a:solidFill>
                    <a:latin typeface="Times New Roman" pitchFamily="34" charset="0"/>
                    <a:ea typeface="Microsoft Yahei" pitchFamily="34" charset="-122"/>
                    <a:cs typeface="Times New Roman" pitchFamily="34" charset="-120"/>
                  </a:rPr>
                  <a:t>。已知地球半径为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2400" b="0" i="0" dirty="0">
                    <a:solidFill>
                      <a:srgbClr val="000000"/>
                    </a:solidFill>
                    <a:latin typeface="Times New Roman" pitchFamily="34" charset="0"/>
                    <a:ea typeface="Microsoft Yahei" pitchFamily="34" charset="-122"/>
                    <a:cs typeface="Times New Roman" pitchFamily="34" charset="-120"/>
                  </a:rPr>
                  <a:t>，自转周期为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，静止卫星离地高度约为地球半径的</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5.6</a:t>
                </a:r>
                <a:r>
                  <a:rPr lang="en-US" altLang="zh-CN" sz="2400" b="0" i="0" dirty="0">
                    <a:solidFill>
                      <a:srgbClr val="000000"/>
                    </a:solidFill>
                    <a:latin typeface="Times New Roman" pitchFamily="34" charset="0"/>
                    <a:ea typeface="Microsoft Yahei" pitchFamily="34" charset="-122"/>
                    <a:cs typeface="Times New Roman" pitchFamily="34" charset="-120"/>
                  </a:rPr>
                  <a:t>倍，引力常量为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𝐺</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下列说法正确的是(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6_BD.38_1#0bab0fc6e?pid=6e2939813&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b="-11494"/>
                </a:stretch>
              </a:blipFill>
              <a:ln/>
            </p:spPr>
            <p:txBody>
              <a:bodyPr/>
              <a:lstStyle/>
              <a:p>
                <a:r>
                  <a:rPr lang="zh-CN" altLang="en-US">
                    <a:noFill/>
                  </a:rPr>
                  <a:t> </a:t>
                </a:r>
              </a:p>
            </p:txBody>
          </p:sp>
        </mc:Fallback>
      </mc:AlternateContent>
      <p:sp>
        <p:nvSpPr>
          <p:cNvPr id="3" name="QC_6_AN.39_1#0bab0fc6e.bracket?pid=6e2939813&amp;color=0,0,0&amp;vpa=18&amp;vtp=1"/>
          <p:cNvSpPr/>
          <p:nvPr/>
        </p:nvSpPr>
        <p:spPr>
          <a:xfrm>
            <a:off x="6308503" y="1592170"/>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p:pic>
        <p:nvPicPr>
          <p:cNvPr id="4" name="QC_6_BD.38_2#0bab0fc6e?htil=3&amp;pid=6e2939813&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9156392" y="2207611"/>
            <a:ext cx="2331720" cy="230428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C_6_BD.38_3#0bab0fc6e.choices?htil=3&amp;pid=6e2939813&amp;color=0,0,0&amp;vtp=1&amp;bbb=1&amp;hb=1"/>
              <p:cNvSpPr/>
              <p:nvPr/>
            </p:nvSpPr>
            <p:spPr>
              <a:xfrm>
                <a:off x="612648" y="2080611"/>
                <a:ext cx="8540496" cy="2934653"/>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静止卫星的运行速度大于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7.9 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三颗静止卫星的向心加速度相同</a:t>
                </a:r>
                <a:endParaRPr lang="en-US" altLang="zh-CN" sz="2400" dirty="0"/>
              </a:p>
              <a:p>
                <a:pPr latinLnBrk="1">
                  <a:lnSpc>
                    <a:spcPts val="50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根据以上数据可计算地球质量约为</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π</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(5.6</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p>
                        </m:sSup>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𝐺</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若地球自转周期变小，</a:t>
                </a:r>
                <a:r>
                  <a:rPr lang="en-US" altLang="zh-CN" sz="2400" b="0" i="0">
                    <a:solidFill>
                      <a:srgbClr val="000000"/>
                    </a:solidFill>
                    <a:latin typeface="Times New Roman" pitchFamily="34" charset="0"/>
                    <a:ea typeface="Microsoft Yahei" pitchFamily="34" charset="-122"/>
                    <a:cs typeface="Times New Roman" pitchFamily="34" charset="-120"/>
                  </a:rPr>
                  <a:t>仍仅用三颗静止卫星实现上述目的，</a:t>
                </a:r>
              </a:p>
              <a:p>
                <a:pPr latinLnBrk="1">
                  <a:lnSpc>
                    <a:spcPts val="5000"/>
                  </a:lnSpc>
                </a:pPr>
                <a:r>
                  <a:rPr lang="en-US" altLang="zh-CN" sz="2400" b="0" i="0">
                    <a:solidFill>
                      <a:srgbClr val="000000"/>
                    </a:solidFill>
                    <a:latin typeface="Times New Roman" pitchFamily="34" charset="0"/>
                    <a:ea typeface="Microsoft Yahei" pitchFamily="34" charset="-122"/>
                    <a:cs typeface="Times New Roman" pitchFamily="34" charset="-120"/>
                  </a:rPr>
                  <a:t>则地球自转的最小周期为</a:t>
                </a:r>
                <a14:m>
                  <m:oMath xmlns:m="http://schemas.openxmlformats.org/officeDocument/2006/math">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3.3</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den>
                        </m:f>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6_BD.38_3#0bab0fc6e.choices?htil=3&amp;pid=6e2939813&amp;color=0,0,0&amp;vtp=1&amp;bbb=1&amp;hb=1"/>
              <p:cNvSpPr>
                <a:spLocks noRot="1" noChangeAspect="1" noMove="1" noResize="1" noEditPoints="1" noAdjustHandles="1" noChangeArrowheads="1" noChangeShapeType="1" noTextEdit="1"/>
              </p:cNvSpPr>
              <p:nvPr/>
            </p:nvSpPr>
            <p:spPr>
              <a:xfrm>
                <a:off x="612648" y="2080611"/>
                <a:ext cx="8540496" cy="2934653"/>
              </a:xfrm>
              <a:prstGeom prst="rect">
                <a:avLst/>
              </a:prstGeom>
              <a:blipFill>
                <a:blip r:embed="rId5"/>
                <a:stretch>
                  <a:fillRect l="-2213" r="-214" b="-352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Slide 23&amp;si=23">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40_1#0bab0fc6e?pid=6e2939813&amp;color=0,0,0&amp;vtp=1&amp;bt=1&amp;bbb=1&amp;hb=1"/>
              <p:cNvSpPr/>
              <p:nvPr/>
            </p:nvSpPr>
            <p:spPr>
              <a:xfrm>
                <a:off x="612648" y="486000"/>
                <a:ext cx="10963656" cy="3620453"/>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第一宇宙速度是航天器的最小发射速度</a:t>
                </a:r>
                <a:r>
                  <a:rPr lang="en-US" altLang="zh-CN" sz="2400" b="0" i="0">
                    <a:solidFill>
                      <a:srgbClr val="FF0000"/>
                    </a:solidFill>
                    <a:latin typeface="Times New Roman" pitchFamily="34" charset="0"/>
                    <a:ea typeface="Microsoft Yahei" pitchFamily="34" charset="-122"/>
                    <a:cs typeface="Times New Roman" pitchFamily="34" charset="-120"/>
                  </a:rPr>
                  <a:t>，也是航天器围绕地球运行的最大</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速度</a:t>
                </a:r>
                <a:r>
                  <a:rPr lang="en-US" altLang="zh-CN" sz="2400" b="0" i="0" dirty="0">
                    <a:solidFill>
                      <a:srgbClr val="FF0000"/>
                    </a:solidFill>
                    <a:latin typeface="Times New Roman" pitchFamily="34" charset="0"/>
                    <a:ea typeface="Microsoft Yahei" pitchFamily="34" charset="-122"/>
                    <a:cs typeface="Times New Roman" pitchFamily="34" charset="-120"/>
                  </a:rPr>
                  <a:t>，故静止卫星的环绕速度一定小于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7.9 </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，故A错误</a:t>
                </a:r>
                <a:r>
                  <a:rPr lang="en-US" altLang="zh-CN" sz="2400" b="0" i="0">
                    <a:solidFill>
                      <a:srgbClr val="FF0000"/>
                    </a:solidFill>
                    <a:latin typeface="Times New Roman" pitchFamily="34" charset="0"/>
                    <a:ea typeface="Microsoft Yahei" pitchFamily="34" charset="-122"/>
                    <a:cs typeface="Times New Roman" pitchFamily="34" charset="-120"/>
                  </a:rPr>
                  <a:t>；三颗静止卫星向心加</a:t>
                </a:r>
              </a:p>
              <a:p>
                <a:pPr latinLnBrk="1">
                  <a:lnSpc>
                    <a:spcPts val="5400"/>
                  </a:lnSpc>
                </a:pPr>
                <a:r>
                  <a:rPr lang="en-US" altLang="zh-CN" sz="2400" b="0" i="0">
                    <a:solidFill>
                      <a:srgbClr val="FF0000"/>
                    </a:solidFill>
                    <a:latin typeface="Times New Roman" pitchFamily="34" charset="0"/>
                    <a:ea typeface="Microsoft Yahei" pitchFamily="34" charset="-122"/>
                    <a:cs typeface="Times New Roman" pitchFamily="34" charset="-120"/>
                  </a:rPr>
                  <a:t>速度大小相等</a:t>
                </a:r>
                <a:r>
                  <a:rPr lang="en-US" altLang="zh-CN" sz="2400" b="0" i="0" dirty="0">
                    <a:solidFill>
                      <a:srgbClr val="FF0000"/>
                    </a:solidFill>
                    <a:latin typeface="Times New Roman" pitchFamily="34" charset="0"/>
                    <a:ea typeface="Microsoft Yahei" pitchFamily="34" charset="-122"/>
                    <a:cs typeface="Times New Roman" pitchFamily="34" charset="-120"/>
                  </a:rPr>
                  <a:t>，但方向不同，故B错误；根据</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e>
                          <m:sub>
                            <m:r>
                              <a:rPr lang="en-US" altLang="zh-CN" sz="2400" baseline="-10000">
                                <a:solidFill>
                                  <a:srgbClr val="FF0000"/>
                                </a:solidFill>
                                <a:latin typeface="Cambria Math" panose="02040503050406030204" pitchFamily="18" charset="0"/>
                              </a:rPr>
                              <m:t>地</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(6.6</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(6.6</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，得地球质量</a:t>
                </a:r>
              </a:p>
              <a:p>
                <a:pPr latinLnBrk="1">
                  <a:lnSpc>
                    <a:spcPts val="50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e>
                      <m:sub>
                        <m:r>
                          <a:rPr lang="en-US" altLang="zh-CN" sz="2400" baseline="-10000">
                            <a:solidFill>
                              <a:srgbClr val="FF0000"/>
                            </a:solidFill>
                            <a:latin typeface="Cambria Math" panose="02040503050406030204" pitchFamily="18" charset="0"/>
                          </a:rPr>
                          <m:t>地</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(6.6</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，故C错误；无线电通信刚好覆盖地球的情况如图所示</a:t>
                </a:r>
                <a:r>
                  <a:rPr lang="en-US" altLang="zh-CN" sz="2400" b="0" i="0">
                    <a:solidFill>
                      <a:srgbClr val="FF0000"/>
                    </a:solidFill>
                    <a:latin typeface="Times New Roman" pitchFamily="34" charset="0"/>
                    <a:ea typeface="Microsoft Yahei" pitchFamily="34" charset="-122"/>
                    <a:cs typeface="Times New Roman" pitchFamily="34" charset="-120"/>
                  </a:rPr>
                  <a:t>，则每颗卫</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星的覆盖角度为</a:t>
                </a:r>
                <a14:m>
                  <m:oMath xmlns:m="http://schemas.openxmlformats.org/officeDocument/2006/math">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120</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，根据几何关系可得轨道半径为地球半径的2倍</a:t>
                </a:r>
                <a:r>
                  <a:rPr lang="en-US" altLang="zh-CN" sz="2400" b="0" i="0">
                    <a:solidFill>
                      <a:srgbClr val="FF0000"/>
                    </a:solidFill>
                    <a:latin typeface="Times New Roman" pitchFamily="34" charset="0"/>
                    <a:ea typeface="Microsoft Yahei" pitchFamily="34" charset="-122"/>
                    <a:cs typeface="Times New Roman" pitchFamily="34" charset="-120"/>
                  </a:rPr>
                  <a:t>，根据开普</a:t>
                </a:r>
              </a:p>
              <a:p>
                <a:pPr latinLnBrk="1">
                  <a:lnSpc>
                    <a:spcPts val="5000"/>
                  </a:lnSpc>
                </a:pPr>
                <a:r>
                  <a:rPr lang="en-US" altLang="zh-CN" sz="2400" b="0" i="0">
                    <a:solidFill>
                      <a:srgbClr val="FF0000"/>
                    </a:solidFill>
                    <a:latin typeface="Times New Roman" pitchFamily="34" charset="0"/>
                    <a:ea typeface="Microsoft Yahei" pitchFamily="34" charset="-122"/>
                    <a:cs typeface="Times New Roman" pitchFamily="34" charset="-120"/>
                  </a:rPr>
                  <a:t>勒第三定律有</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(6.6</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3.3</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，故D正确。</a:t>
                </a:r>
                <a:endParaRPr lang="en-US" altLang="zh-CN" sz="2400" dirty="0"/>
              </a:p>
            </p:txBody>
          </p:sp>
        </mc:Choice>
        <mc:Fallback xmlns="">
          <p:sp>
            <p:nvSpPr>
              <p:cNvPr id="2" name="QC_6_AS.40_1#0bab0fc6e?pid=6e2939813&amp;color=0,0,0&amp;vtp=1&amp;bt=1&amp;bbb=1&amp;hb=1"/>
              <p:cNvSpPr>
                <a:spLocks noRot="1" noChangeAspect="1" noMove="1" noResize="1" noEditPoints="1" noAdjustHandles="1" noChangeArrowheads="1" noChangeShapeType="1" noTextEdit="1"/>
              </p:cNvSpPr>
              <p:nvPr/>
            </p:nvSpPr>
            <p:spPr>
              <a:xfrm>
                <a:off x="612648" y="486000"/>
                <a:ext cx="10963656" cy="3620453"/>
              </a:xfrm>
              <a:prstGeom prst="rect">
                <a:avLst/>
              </a:prstGeom>
              <a:blipFill>
                <a:blip r:embed="rId3"/>
                <a:stretch>
                  <a:fillRect l="-1724" r="-389" b="-2694"/>
                </a:stretch>
              </a:blipFill>
              <a:ln/>
            </p:spPr>
            <p:txBody>
              <a:bodyPr/>
              <a:lstStyle/>
              <a:p>
                <a:r>
                  <a:rPr lang="zh-CN" altLang="en-US">
                    <a:noFill/>
                  </a:rPr>
                  <a:t> </a:t>
                </a:r>
              </a:p>
            </p:txBody>
          </p:sp>
        </mc:Fallback>
      </mc:AlternateContent>
      <p:pic>
        <p:nvPicPr>
          <p:cNvPr id="3" name="QC_6_AS.40_2#0bab0fc6e?pid=6e2939813&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630936" y="4201512"/>
            <a:ext cx="2203704" cy="1920240"/>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 24&amp;si=24">
    <p:spTree>
      <p:nvGrpSpPr>
        <p:cNvPr id="1" name=""/>
        <p:cNvGrpSpPr/>
        <p:nvPr/>
      </p:nvGrpSpPr>
      <p:grpSpPr>
        <a:xfrm>
          <a:off x="0" y="0"/>
          <a:ext cx="0" cy="0"/>
          <a:chOff x="0" y="0"/>
          <a:chExt cx="0" cy="0"/>
        </a:xfrm>
      </p:grpSpPr>
      <p:pic>
        <p:nvPicPr>
          <p:cNvPr id="2" name="QC_6_BD.41_1#740cc8633?htil=4&amp;pid=6e2939813&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193351" y="540863"/>
            <a:ext cx="3346704" cy="252374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6_BD.41_2#740cc8633?htil=4&amp;pid=6e2939813&amp;color=0,0,0&amp;vtp=1&amp;bt=1&amp;bbb=1&amp;hb=1&amp;hs=1"/>
              <p:cNvSpPr/>
              <p:nvPr/>
            </p:nvSpPr>
            <p:spPr>
              <a:xfrm>
                <a:off x="612648" y="486000"/>
                <a:ext cx="7534656" cy="27097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（2024·海南海口模拟）</a:t>
                </a:r>
                <a:r>
                  <a:rPr lang="en-US" altLang="zh-CN" sz="2400" b="0" i="0" dirty="0">
                    <a:solidFill>
                      <a:srgbClr val="000000"/>
                    </a:solidFill>
                    <a:latin typeface="Times New Roman" pitchFamily="34" charset="0"/>
                    <a:ea typeface="Microsoft Yahei" pitchFamily="34" charset="-122"/>
                    <a:cs typeface="Times New Roman" pitchFamily="34" charset="-120"/>
                  </a:rPr>
                  <a:t>如图所示，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为放在</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赤道上相对地球静止的物体，随地球自转做匀速圆周运</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动</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为沿地球表面附近做匀速圆周运动的人造卫星</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轨道半径约等于地球半径），</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为地球静止卫星</a:t>
                </a:r>
                <a:r>
                  <a:rPr lang="en-US" altLang="zh-CN" sz="2400" b="0" i="0">
                    <a:solidFill>
                      <a:srgbClr val="000000"/>
                    </a:solidFill>
                    <a:latin typeface="Times New Roman" pitchFamily="34" charset="0"/>
                    <a:ea typeface="Microsoft Yahei" pitchFamily="34" charset="-122"/>
                    <a:cs typeface="Times New Roman" pitchFamily="34" charset="-120"/>
                  </a:rPr>
                  <a:t>。下列</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关于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的说法中正确的是(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QC_6_BD.41_2#740cc8633?htil=4&amp;pid=6e2939813&amp;color=0,0,0&amp;vtp=1&amp;bt=1&amp;bbb=1&amp;hb=1&amp;hs=1"/>
              <p:cNvSpPr>
                <a:spLocks noRot="1" noChangeAspect="1" noMove="1" noResize="1" noEditPoints="1" noAdjustHandles="1" noChangeArrowheads="1" noChangeShapeType="1" noTextEdit="1"/>
              </p:cNvSpPr>
              <p:nvPr/>
            </p:nvSpPr>
            <p:spPr>
              <a:xfrm>
                <a:off x="612648" y="486000"/>
                <a:ext cx="7534656" cy="2709799"/>
              </a:xfrm>
              <a:prstGeom prst="rect">
                <a:avLst/>
              </a:prstGeom>
              <a:blipFill>
                <a:blip r:embed="rId4"/>
                <a:stretch>
                  <a:fillRect l="-2508" r="-1537" b="-6757"/>
                </a:stretch>
              </a:blipFill>
              <a:ln/>
            </p:spPr>
            <p:txBody>
              <a:bodyPr/>
              <a:lstStyle/>
              <a:p>
                <a:r>
                  <a:rPr lang="zh-CN" altLang="en-US">
                    <a:noFill/>
                  </a:rPr>
                  <a:t> </a:t>
                </a:r>
              </a:p>
            </p:txBody>
          </p:sp>
        </mc:Fallback>
      </mc:AlternateContent>
      <p:sp>
        <p:nvSpPr>
          <p:cNvPr id="4" name="QC_6_AN.42_1#740cc8633.bracket?pid=6e2939813&amp;color=0,0,0&amp;vpa=19&amp;vtp=1"/>
          <p:cNvSpPr/>
          <p:nvPr/>
        </p:nvSpPr>
        <p:spPr>
          <a:xfrm>
            <a:off x="5001229" y="2709770"/>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mc:AlternateContent xmlns:mc="http://schemas.openxmlformats.org/markup-compatibility/2006" xmlns:a14="http://schemas.microsoft.com/office/drawing/2010/main">
        <mc:Choice Requires="a14">
          <p:sp>
            <p:nvSpPr>
              <p:cNvPr id="5" name="QC_6_BD.41_3#740cc8633.choices?pid=6e2939813&amp;color=0,0,0&amp;vtp=1&amp;bbb=1&amp;hs=1"/>
              <p:cNvSpPr/>
              <p:nvPr/>
            </p:nvSpPr>
            <p:spPr>
              <a:xfrm>
                <a:off x="612648" y="3172811"/>
                <a:ext cx="10963656" cy="214503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地球静止卫星都与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在同一个轨道上，并且它们受到的万有引力大小相等</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oMath>
                </a14:m>
                <a:r>
                  <a:rPr lang="en-US" altLang="zh-CN" sz="2400" b="0" i="0" dirty="0">
                    <a:solidFill>
                      <a:srgbClr val="000000"/>
                    </a:solidFill>
                    <a:latin typeface="Times New Roman" pitchFamily="34" charset="0"/>
                    <a:ea typeface="Microsoft Yahei" pitchFamily="34" charset="-122"/>
                    <a:cs typeface="Times New Roman" pitchFamily="34" charset="-120"/>
                  </a:rPr>
                  <a:t>做匀速圆周运动的向心加速度大小关系为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物体所受地球的万有引力全部提供</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物体随地球自转所需的向心力</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oMath>
                </a14:m>
                <a:r>
                  <a:rPr lang="en-US" altLang="zh-CN" sz="2400" b="0" i="0" dirty="0">
                    <a:solidFill>
                      <a:srgbClr val="000000"/>
                    </a:solidFill>
                    <a:latin typeface="Times New Roman" pitchFamily="34" charset="0"/>
                    <a:ea typeface="Microsoft Yahei" pitchFamily="34" charset="-122"/>
                    <a:cs typeface="Times New Roman" pitchFamily="34" charset="-120"/>
                  </a:rPr>
                  <a:t>做匀速圆周运动的周期关系为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𝑏</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6_BD.41_3#740cc8633.choices?pid=6e2939813&amp;color=0,0,0&amp;vtp=1&amp;bbb=1&amp;hs=1"/>
              <p:cNvSpPr>
                <a:spLocks noRot="1" noChangeAspect="1" noMove="1" noResize="1" noEditPoints="1" noAdjustHandles="1" noChangeArrowheads="1" noChangeShapeType="1" noTextEdit="1"/>
              </p:cNvSpPr>
              <p:nvPr/>
            </p:nvSpPr>
            <p:spPr>
              <a:xfrm>
                <a:off x="612648" y="3172811"/>
                <a:ext cx="10963656" cy="2145030"/>
              </a:xfrm>
              <a:prstGeom prst="rect">
                <a:avLst/>
              </a:prstGeom>
              <a:blipFill>
                <a:blip r:embed="rId5"/>
                <a:stretch>
                  <a:fillRect l="-1724" b="-9091"/>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 25&amp;si=2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43_1#740cc8633?pid=6e2939813&amp;color=0,0,0&amp;vtp=1&amp;bt=1&amp;bbb=1&amp;hb=1"/>
              <p:cNvSpPr/>
              <p:nvPr/>
            </p:nvSpPr>
            <p:spPr>
              <a:xfrm>
                <a:off x="612648" y="486000"/>
                <a:ext cx="10963656" cy="6104700"/>
              </a:xfrm>
              <a:prstGeom prst="rect">
                <a:avLst/>
              </a:prstGeom>
              <a:noFill/>
              <a:ln/>
            </p:spPr>
            <p:txBody>
              <a:bodyPr wrap="none" lIns="0" tIns="0" rIns="0" bIns="0" rtlCol="0" anchor="t"/>
              <a:lstStyle/>
              <a:p>
                <a:pPr algn="l" latinLnBrk="1">
                  <a:lnSpc>
                    <a:spcPts val="43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地球静止卫星都与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在同一个轨道上，轨道半径相等</a:t>
                </a:r>
                <a:r>
                  <a:rPr lang="en-US" altLang="zh-CN" sz="2400" b="0" i="0">
                    <a:solidFill>
                      <a:srgbClr val="FF0000"/>
                    </a:solidFill>
                    <a:latin typeface="Times New Roman" pitchFamily="34" charset="0"/>
                    <a:ea typeface="Microsoft Yahei" pitchFamily="34" charset="-122"/>
                    <a:cs typeface="Times New Roman" pitchFamily="34" charset="-120"/>
                  </a:rPr>
                  <a:t>，但是卫星的质量不一</a:t>
                </a:r>
              </a:p>
              <a:p>
                <a:pPr latinLnBrk="1">
                  <a:lnSpc>
                    <a:spcPts val="6200"/>
                  </a:lnSpc>
                </a:pPr>
                <a:r>
                  <a:rPr lang="en-US" altLang="zh-CN" sz="2400" b="0" i="0">
                    <a:solidFill>
                      <a:srgbClr val="FF0000"/>
                    </a:solidFill>
                    <a:latin typeface="Times New Roman" pitchFamily="34" charset="0"/>
                    <a:ea typeface="Microsoft Yahei" pitchFamily="34" charset="-122"/>
                    <a:cs typeface="Times New Roman" pitchFamily="34" charset="-120"/>
                  </a:rPr>
                  <a:t>定相等</a:t>
                </a:r>
                <a:r>
                  <a:rPr lang="en-US" altLang="zh-CN" sz="2400" b="0" i="0" dirty="0">
                    <a:solidFill>
                      <a:srgbClr val="FF0000"/>
                    </a:solidFill>
                    <a:latin typeface="Times New Roman" pitchFamily="34" charset="0"/>
                    <a:ea typeface="Microsoft Yahei" pitchFamily="34" charset="-122"/>
                    <a:cs typeface="Times New Roman" pitchFamily="34" charset="-120"/>
                  </a:rPr>
                  <a:t>，根据万有引力定律公式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aseline="-10000">
                                <a:solidFill>
                                  <a:srgbClr val="FF0000"/>
                                </a:solidFill>
                                <a:latin typeface="Cambria Math" panose="02040503050406030204" pitchFamily="18" charset="0"/>
                              </a:rPr>
                              <m:t>地</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，可知它们受到的万有引力大小不一定</a:t>
                </a:r>
              </a:p>
              <a:p>
                <a:pPr latinLnBrk="1">
                  <a:lnSpc>
                    <a:spcPts val="6200"/>
                  </a:lnSpc>
                </a:pPr>
                <a:r>
                  <a:rPr lang="en-US" altLang="zh-CN" sz="2400" b="0" i="0">
                    <a:solidFill>
                      <a:srgbClr val="FF0000"/>
                    </a:solidFill>
                    <a:latin typeface="Times New Roman" pitchFamily="34" charset="0"/>
                    <a:ea typeface="Microsoft Yahei" pitchFamily="34" charset="-122"/>
                    <a:cs typeface="Times New Roman" pitchFamily="34" charset="-120"/>
                  </a:rPr>
                  <a:t>相等</a:t>
                </a:r>
                <a:r>
                  <a:rPr lang="en-US" altLang="zh-CN" sz="2400" b="0" i="0" dirty="0">
                    <a:solidFill>
                      <a:srgbClr val="FF0000"/>
                    </a:solidFill>
                    <a:latin typeface="Times New Roman" pitchFamily="34" charset="0"/>
                    <a:ea typeface="Microsoft Yahei" pitchFamily="34" charset="-122"/>
                    <a:cs typeface="Times New Roman" pitchFamily="34" charset="-120"/>
                  </a:rPr>
                  <a:t>，故A错误；对于卫星</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2400" b="0" i="0" dirty="0">
                    <a:solidFill>
                      <a:srgbClr val="FF0000"/>
                    </a:solidFill>
                    <a:latin typeface="Times New Roman" pitchFamily="34" charset="0"/>
                    <a:ea typeface="Microsoft Yahei" pitchFamily="34" charset="-122"/>
                    <a:cs typeface="Times New Roman" pitchFamily="34" charset="-120"/>
                  </a:rPr>
                  <a:t>，由万有引力提供向心力有</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aseline="-10000">
                                <a:solidFill>
                                  <a:srgbClr val="FF0000"/>
                                </a:solidFill>
                                <a:latin typeface="Cambria Math" panose="02040503050406030204" pitchFamily="18" charset="0"/>
                              </a:rPr>
                              <m:t>地</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，解得</a:t>
                </a:r>
              </a:p>
              <a:p>
                <a:pPr latinLnBrk="1">
                  <a:lnSpc>
                    <a:spcPts val="45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aseline="-10000">
                                <a:solidFill>
                                  <a:srgbClr val="FF0000"/>
                                </a:solidFill>
                                <a:latin typeface="Cambria Math" panose="02040503050406030204" pitchFamily="18" charset="0"/>
                              </a:rPr>
                              <m:t>地</m:t>
                            </m:r>
                          </m:sub>
                        </m:sSub>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，其中</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，所以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，由于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绕地球运动的周期相等</a:t>
                </a:r>
                <a:r>
                  <a:rPr lang="en-US" altLang="zh-CN" sz="2400" b="0" i="0">
                    <a:solidFill>
                      <a:srgbClr val="FF0000"/>
                    </a:solidFill>
                    <a:latin typeface="Times New Roman" pitchFamily="34" charset="0"/>
                    <a:ea typeface="Microsoft Yahei" pitchFamily="34" charset="-122"/>
                    <a:cs typeface="Times New Roman" pitchFamily="34" charset="-120"/>
                  </a:rPr>
                  <a:t>，根据</a:t>
                </a:r>
              </a:p>
              <a:p>
                <a:pPr latinLnBrk="1">
                  <a:lnSpc>
                    <a:spcPts val="43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𝜔</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，其中</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，可得</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，所以</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做匀速圆周运动的向心加速度</a:t>
                </a:r>
              </a:p>
              <a:p>
                <a:pPr latinLnBrk="1">
                  <a:lnSpc>
                    <a:spcPts val="4300"/>
                  </a:lnSpc>
                </a:pPr>
                <a:r>
                  <a:rPr lang="en-US" altLang="zh-CN" sz="2400" b="0" i="0">
                    <a:solidFill>
                      <a:srgbClr val="FF0000"/>
                    </a:solidFill>
                    <a:latin typeface="Times New Roman" pitchFamily="34" charset="0"/>
                    <a:ea typeface="Microsoft Yahei" pitchFamily="34" charset="-122"/>
                    <a:cs typeface="Times New Roman" pitchFamily="34" charset="-120"/>
                  </a:rPr>
                  <a:t>大小关系为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，故B错误；</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物体所受地球的万有引力一部分提供</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物体</a:t>
                </a:r>
              </a:p>
              <a:p>
                <a:pPr latinLnBrk="1">
                  <a:lnSpc>
                    <a:spcPts val="4300"/>
                  </a:lnSpc>
                </a:pPr>
                <a:r>
                  <a:rPr lang="en-US" altLang="zh-CN" sz="2400" b="0" i="0">
                    <a:solidFill>
                      <a:srgbClr val="FF0000"/>
                    </a:solidFill>
                    <a:latin typeface="Times New Roman" pitchFamily="34" charset="0"/>
                    <a:ea typeface="Microsoft Yahei" pitchFamily="34" charset="-122"/>
                    <a:cs typeface="Times New Roman" pitchFamily="34" charset="-120"/>
                  </a:rPr>
                  <a:t>随地球自转需要的向心力</a:t>
                </a:r>
                <a:r>
                  <a:rPr lang="en-US" altLang="zh-CN" sz="2400" b="0" i="0" dirty="0">
                    <a:solidFill>
                      <a:srgbClr val="FF0000"/>
                    </a:solidFill>
                    <a:latin typeface="Times New Roman" pitchFamily="34" charset="0"/>
                    <a:ea typeface="Microsoft Yahei" pitchFamily="34" charset="-122"/>
                    <a:cs typeface="Times New Roman" pitchFamily="34" charset="-120"/>
                  </a:rPr>
                  <a:t>，一部分为物体的重力，故C错误；对于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5900"/>
                  </a:lnSpc>
                </a:pPr>
                <a:r>
                  <a:rPr lang="en-US" altLang="zh-CN" sz="2400" b="0" i="0">
                    <a:solidFill>
                      <a:srgbClr val="FF0000"/>
                    </a:solidFill>
                    <a:latin typeface="Times New Roman" pitchFamily="34" charset="0"/>
                    <a:ea typeface="Microsoft Yahei" pitchFamily="34" charset="-122"/>
                    <a:cs typeface="Times New Roman" pitchFamily="34" charset="-120"/>
                  </a:rPr>
                  <a:t>对于卫星</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2400" b="0" i="0" dirty="0">
                    <a:solidFill>
                      <a:srgbClr val="FF0000"/>
                    </a:solidFill>
                    <a:latin typeface="Times New Roman" pitchFamily="34" charset="0"/>
                    <a:ea typeface="Microsoft Yahei" pitchFamily="34" charset="-122"/>
                    <a:cs typeface="Times New Roman" pitchFamily="34" charset="-120"/>
                  </a:rPr>
                  <a:t>，由万有引力提供向心力有</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aseline="-10000">
                                <a:solidFill>
                                  <a:srgbClr val="FF0000"/>
                                </a:solidFill>
                                <a:latin typeface="Cambria Math" panose="02040503050406030204" pitchFamily="18" charset="0"/>
                              </a:rPr>
                              <m:t>地</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𝑚𝑟</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dirty="0">
                    <a:solidFill>
                      <a:srgbClr val="FF0000"/>
                    </a:solidFill>
                    <a:latin typeface="Times New Roman" pitchFamily="34" charset="0"/>
                    <a:ea typeface="Microsoft Yahei" pitchFamily="34" charset="-122"/>
                    <a:cs typeface="Times New Roman" pitchFamily="34" charset="-120"/>
                  </a:rPr>
                  <a:t>，解得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π</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aseline="-10000">
                                    <a:solidFill>
                                      <a:srgbClr val="FF0000"/>
                                    </a:solidFill>
                                    <a:latin typeface="Cambria Math" panose="02040503050406030204" pitchFamily="18" charset="0"/>
                                  </a:rPr>
                                  <m:t>地</m:t>
                                </m:r>
                              </m:sub>
                            </m:sSub>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，其</a:t>
                </a:r>
              </a:p>
              <a:p>
                <a:pPr latinLnBrk="1">
                  <a:lnSpc>
                    <a:spcPts val="4300"/>
                  </a:lnSpc>
                </a:pPr>
                <a:r>
                  <a:rPr lang="en-US" altLang="zh-CN" sz="2400" b="0" i="0">
                    <a:solidFill>
                      <a:srgbClr val="FF0000"/>
                    </a:solidFill>
                    <a:latin typeface="Times New Roman" pitchFamily="34" charset="0"/>
                    <a:ea typeface="Microsoft Yahei" pitchFamily="34" charset="-122"/>
                    <a:cs typeface="Times New Roman" pitchFamily="34" charset="-120"/>
                  </a:rPr>
                  <a:t>中</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，所以</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2400" b="0" i="0" dirty="0">
                    <a:solidFill>
                      <a:srgbClr val="FF0000"/>
                    </a:solidFill>
                    <a:latin typeface="Times New Roman" pitchFamily="34" charset="0"/>
                    <a:ea typeface="Microsoft Yahei" pitchFamily="34" charset="-122"/>
                    <a:cs typeface="Times New Roman" pitchFamily="34" charset="-120"/>
                  </a:rPr>
                  <a:t>，即</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2400" b="0" i="0" dirty="0">
                    <a:solidFill>
                      <a:srgbClr val="FF0000"/>
                    </a:solidFill>
                    <a:latin typeface="Times New Roman" pitchFamily="34" charset="0"/>
                    <a:ea typeface="Microsoft Yahei" pitchFamily="34" charset="-122"/>
                    <a:cs typeface="Times New Roman" pitchFamily="34" charset="-120"/>
                  </a:rPr>
                  <a:t>做匀速圆周运动的周期关系为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𝑏</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故</a:t>
                </a:r>
                <a:r>
                  <a:rPr lang="en-US" altLang="zh-CN" sz="2400" b="0" i="0" dirty="0">
                    <a:solidFill>
                      <a:srgbClr val="FF0000"/>
                    </a:solidFill>
                    <a:latin typeface="Times New Roman" pitchFamily="34" charset="0"/>
                    <a:ea typeface="Microsoft Yahei" pitchFamily="34" charset="-122"/>
                    <a:cs typeface="Times New Roman" pitchFamily="34" charset="-120"/>
                  </a:rPr>
                  <a:t>D正确。</a:t>
                </a:r>
                <a:endParaRPr lang="en-US" altLang="zh-CN" sz="2400" dirty="0"/>
              </a:p>
            </p:txBody>
          </p:sp>
        </mc:Choice>
        <mc:Fallback xmlns="">
          <p:sp>
            <p:nvSpPr>
              <p:cNvPr id="2" name="QC_6_AS.43_1#740cc8633?pid=6e2939813&amp;color=0,0,0&amp;vtp=1&amp;bt=1&amp;bbb=1&amp;hb=1"/>
              <p:cNvSpPr>
                <a:spLocks noRot="1" noChangeAspect="1" noMove="1" noResize="1" noEditPoints="1" noAdjustHandles="1" noChangeArrowheads="1" noChangeShapeType="1" noTextEdit="1"/>
              </p:cNvSpPr>
              <p:nvPr/>
            </p:nvSpPr>
            <p:spPr>
              <a:xfrm>
                <a:off x="612648" y="486000"/>
                <a:ext cx="10963656" cy="6104700"/>
              </a:xfrm>
              <a:prstGeom prst="rect">
                <a:avLst/>
              </a:prstGeom>
              <a:blipFill>
                <a:blip r:embed="rId3"/>
                <a:stretch>
                  <a:fillRect l="-1724" r="-1502" b="-299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left)">
                                      <p:cBhvr>
                                        <p:cTn id="31" dur="500"/>
                                        <p:tgtEl>
                                          <p:spTgt spid="2">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ipe(left)">
                                      <p:cBhvr>
                                        <p:cTn id="34" dur="500"/>
                                        <p:tgtEl>
                                          <p:spTgt spid="2">
                                            <p:txEl>
                                              <p:pRg st="8" end="8"/>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 26&amp;si=26">
    <p:spTree>
      <p:nvGrpSpPr>
        <p:cNvPr id="1" name=""/>
        <p:cNvGrpSpPr/>
        <p:nvPr/>
      </p:nvGrpSpPr>
      <p:grpSpPr>
        <a:xfrm>
          <a:off x="0" y="0"/>
          <a:ext cx="0" cy="0"/>
          <a:chOff x="0" y="0"/>
          <a:chExt cx="0" cy="0"/>
        </a:xfrm>
      </p:grpSpPr>
      <p:sp>
        <p:nvSpPr>
          <p:cNvPr id="2" name="C_4_BD#8ba35cef6?pid=5e552726c&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考点二</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宇宙速度</a:t>
            </a:r>
            <a:endParaRPr lang="en-US" altLang="zh-CN" sz="3000" dirty="0">
              <a:solidFill>
                <a:srgbClr val="000000"/>
              </a:solidFill>
            </a:endParaRPr>
          </a:p>
        </p:txBody>
      </p:sp>
      <mc:AlternateContent xmlns:mc="http://schemas.openxmlformats.org/markup-compatibility/2006" xmlns:a14="http://schemas.microsoft.com/office/drawing/2010/main">
        <mc:Choice Requires="a14">
          <p:sp>
            <p:nvSpPr>
              <p:cNvPr id="3" name="QC_5_BD.44_1#d98e34912?pid=8ba35cef6&amp;color=0,0,0&amp;vtp=1&amp;bbb=1&amp;hb=1"/>
              <p:cNvSpPr/>
              <p:nvPr/>
            </p:nvSpPr>
            <p:spPr>
              <a:xfrm>
                <a:off x="612648" y="1086202"/>
                <a:ext cx="10963656" cy="1478534"/>
              </a:xfrm>
              <a:prstGeom prst="rect">
                <a:avLst/>
              </a:prstGeom>
              <a:noFill/>
              <a:ln/>
            </p:spPr>
            <p:txBody>
              <a:bodyPr wrap="none" lIns="0" tIns="0" rIns="0" bIns="0" rtlCol="0" anchor="t"/>
              <a:lstStyle/>
              <a:p>
                <a:pPr algn="l" latinLnBrk="1">
                  <a:lnSpc>
                    <a:spcPts val="6200"/>
                  </a:lnSpc>
                </a:pPr>
                <a:r>
                  <a:rPr lang="en-US" altLang="zh-CN" sz="2400" b="1" i="0" dirty="0">
                    <a:solidFill>
                      <a:srgbClr val="AE8CBB"/>
                    </a:solidFill>
                    <a:latin typeface="Times New Roman" pitchFamily="34" charset="0"/>
                    <a:ea typeface="Microsoft Yahei" pitchFamily="34" charset="-122"/>
                    <a:cs typeface="Times New Roman" pitchFamily="34" charset="-120"/>
                  </a:rPr>
                  <a:t>1.</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宇宙速度的理解与计算</a:t>
                </a:r>
                <a:r>
                  <a:rPr lang="en-US" altLang="zh-CN" sz="2400" b="0" i="0" dirty="0">
                    <a:solidFill>
                      <a:srgbClr val="000000"/>
                    </a:solidFill>
                    <a:latin typeface="Times New Roman" pitchFamily="34" charset="0"/>
                    <a:ea typeface="Microsoft Yahei" pitchFamily="34" charset="-122"/>
                    <a:cs typeface="Times New Roman" pitchFamily="34" charset="-120"/>
                  </a:rPr>
                  <a:t>多选</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已知火星的质量约为地球质量的</a:t>
                </a:r>
                <a14:m>
                  <m:oMath xmlns:m="http://schemas.openxmlformats.org/officeDocument/2006/math">
                    <m:f>
                      <m:f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9</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，火星的半径约</a:t>
                </a:r>
              </a:p>
              <a:p>
                <a:pPr latinLnBrk="1">
                  <a:lnSpc>
                    <a:spcPts val="5900"/>
                  </a:lnSpc>
                </a:pPr>
                <a:r>
                  <a:rPr lang="en-US" altLang="zh-CN" sz="2400" b="0" i="0">
                    <a:solidFill>
                      <a:srgbClr val="000000"/>
                    </a:solidFill>
                    <a:latin typeface="Times New Roman" pitchFamily="34" charset="0"/>
                    <a:ea typeface="Microsoft Yahei" pitchFamily="34" charset="-122"/>
                    <a:cs typeface="Times New Roman" pitchFamily="34" charset="-120"/>
                  </a:rPr>
                  <a:t>为地球半径的</a:t>
                </a:r>
                <a14:m>
                  <m:oMath xmlns:m="http://schemas.openxmlformats.org/officeDocument/2006/math">
                    <m:f>
                      <m:f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下列关于火星探测器的说法中正确的是(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solidFill>
                    <a:srgbClr val="000000"/>
                  </a:solidFill>
                </a:endParaRPr>
              </a:p>
            </p:txBody>
          </p:sp>
        </mc:Choice>
        <mc:Fallback xmlns="">
          <p:sp>
            <p:nvSpPr>
              <p:cNvPr id="3" name="QC_5_BD.44_1#d98e34912?pid=8ba35cef6&amp;color=0,0,0&amp;vtp=1&amp;bbb=1&amp;hb=1"/>
              <p:cNvSpPr>
                <a:spLocks noRot="1" noChangeAspect="1" noMove="1" noResize="1" noEditPoints="1" noAdjustHandles="1" noChangeArrowheads="1" noChangeShapeType="1" noTextEdit="1"/>
              </p:cNvSpPr>
              <p:nvPr/>
            </p:nvSpPr>
            <p:spPr>
              <a:xfrm>
                <a:off x="612648" y="1086202"/>
                <a:ext cx="10963656" cy="1478534"/>
              </a:xfrm>
              <a:prstGeom prst="rect">
                <a:avLst/>
              </a:prstGeom>
              <a:blipFill>
                <a:blip r:embed="rId3"/>
                <a:stretch>
                  <a:fillRect l="-1724" b="-6996"/>
                </a:stretch>
              </a:blipFill>
              <a:ln/>
            </p:spPr>
            <p:txBody>
              <a:bodyPr/>
              <a:lstStyle/>
              <a:p>
                <a:r>
                  <a:rPr lang="zh-CN" altLang="en-US">
                    <a:noFill/>
                  </a:rPr>
                  <a:t> </a:t>
                </a:r>
              </a:p>
            </p:txBody>
          </p:sp>
        </mc:Fallback>
      </mc:AlternateContent>
      <p:sp>
        <p:nvSpPr>
          <p:cNvPr id="4" name="QC_5_AN.45_1#d98e34912.bracket?pid=8ba35cef6&amp;color=0,0,0&amp;vpa=20&amp;vtp=1&amp;bbb=1"/>
          <p:cNvSpPr/>
          <p:nvPr/>
        </p:nvSpPr>
        <p:spPr>
          <a:xfrm>
            <a:off x="8327105" y="2135031"/>
            <a:ext cx="661988" cy="354775"/>
          </a:xfrm>
          <a:prstGeom prst="rect">
            <a:avLst/>
          </a:prstGeom>
          <a:noFill/>
          <a:ln/>
        </p:spPr>
        <p:txBody>
          <a:bodyPr wrap="none" lIns="0" tIns="0" rIns="0" bIns="0" rtlCol="0" anchor="t"/>
          <a:lstStyle/>
          <a:p>
            <a:pPr algn="ctr" latinLnBrk="1">
              <a:lnSpc>
                <a:spcPts val="2900"/>
              </a:lnSpc>
            </a:pPr>
            <a:r>
              <a:rPr lang="en-US" altLang="zh-CN" sz="2400" b="0" i="0" dirty="0">
                <a:solidFill>
                  <a:srgbClr val="FF0000"/>
                </a:solidFill>
                <a:latin typeface="Times New Roman" pitchFamily="34" charset="0"/>
                <a:ea typeface="Microsoft Yahei" pitchFamily="34" charset="-122"/>
                <a:cs typeface="Times New Roman" pitchFamily="34" charset="-120"/>
              </a:rPr>
              <a:t>AD</a:t>
            </a:r>
            <a:endParaRPr lang="en-US" altLang="zh-CN" sz="2400" dirty="0">
              <a:solidFill>
                <a:srgbClr val="FF0000"/>
              </a:solidFill>
            </a:endParaRPr>
          </a:p>
        </p:txBody>
      </p:sp>
      <mc:AlternateContent xmlns:mc="http://schemas.openxmlformats.org/markup-compatibility/2006" xmlns:a14="http://schemas.microsoft.com/office/drawing/2010/main">
        <mc:Choice Requires="a14">
          <p:sp>
            <p:nvSpPr>
              <p:cNvPr id="5" name="QC_5_BD.44_2#d98e34912.choices?pid=8ba35cef6&amp;color=0,0,0&amp;vtp=1&amp;bbb=1"/>
              <p:cNvSpPr/>
              <p:nvPr/>
            </p:nvSpPr>
            <p:spPr>
              <a:xfrm>
                <a:off x="612648" y="2575467"/>
                <a:ext cx="10963656" cy="223520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发射速度应大于第二宇宙速度且小于第三宇宙速度</a:t>
                </a:r>
                <a:endParaRPr lang="en-US" altLang="zh-CN" sz="2400" dirty="0">
                  <a:solidFill>
                    <a:srgbClr val="000000"/>
                  </a:solidFill>
                </a:endParaRPr>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发射速度只有达到第三宇宙速度才可以成功</a:t>
                </a:r>
                <a:endParaRPr lang="en-US" altLang="zh-CN" sz="2400" dirty="0">
                  <a:solidFill>
                    <a:srgbClr val="000000"/>
                  </a:solidFill>
                </a:endParaRPr>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发射速度只要大于第一宇宙速度即可</a:t>
                </a:r>
                <a:endParaRPr lang="en-US" altLang="zh-CN" sz="2400" dirty="0">
                  <a:solidFill>
                    <a:srgbClr val="000000"/>
                  </a:solidFill>
                </a:endParaRPr>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地球第一宇宙速度约为火星探测器环绕火星运行的最大速度的</a:t>
                </a:r>
                <a14:m>
                  <m:oMath xmlns:m="http://schemas.openxmlformats.org/officeDocument/2006/math">
                    <m:f>
                      <m:f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num>
                      <m:den>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C_5_BD.44_2#d98e34912.choices?pid=8ba35cef6&amp;color=0,0,0&amp;vtp=1&amp;bbb=1"/>
              <p:cNvSpPr>
                <a:spLocks noRot="1" noChangeAspect="1" noMove="1" noResize="1" noEditPoints="1" noAdjustHandles="1" noChangeArrowheads="1" noChangeShapeType="1" noTextEdit="1"/>
              </p:cNvSpPr>
              <p:nvPr/>
            </p:nvSpPr>
            <p:spPr>
              <a:xfrm>
                <a:off x="612648" y="2575467"/>
                <a:ext cx="10963656" cy="2235200"/>
              </a:xfrm>
              <a:prstGeom prst="rect">
                <a:avLst/>
              </a:prstGeom>
              <a:blipFill>
                <a:blip r:embed="rId4"/>
                <a:stretch>
                  <a:fillRect l="-1724" b="-381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Slide 27&amp;si=27">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46_1#d98e34912?pid=8ba35cef6&amp;color=0,0,0&amp;vtp=1&amp;bt=1&amp;bbb=1&amp;hb=1"/>
              <p:cNvSpPr/>
              <p:nvPr/>
            </p:nvSpPr>
            <p:spPr>
              <a:xfrm>
                <a:off x="612648" y="486000"/>
                <a:ext cx="10963656" cy="33615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火星探测器前往火星，脱离地球引力束缚，还在太阳系内</a:t>
                </a:r>
                <a:r>
                  <a:rPr lang="en-US" altLang="zh-CN" sz="2400" b="0" i="0">
                    <a:solidFill>
                      <a:srgbClr val="FF0000"/>
                    </a:solidFill>
                    <a:latin typeface="Times New Roman" pitchFamily="34" charset="0"/>
                    <a:ea typeface="Microsoft Yahei" pitchFamily="34" charset="-122"/>
                    <a:cs typeface="Times New Roman" pitchFamily="34" charset="-120"/>
                  </a:rPr>
                  <a:t>，发射速度应大</a:t>
                </a:r>
              </a:p>
              <a:p>
                <a:pPr latinLnBrk="1">
                  <a:lnSpc>
                    <a:spcPts val="5000"/>
                  </a:lnSpc>
                </a:pPr>
                <a:r>
                  <a:rPr lang="en-US" altLang="zh-CN" sz="2400" b="0" i="0">
                    <a:solidFill>
                      <a:srgbClr val="FF0000"/>
                    </a:solidFill>
                    <a:latin typeface="Times New Roman" pitchFamily="34" charset="0"/>
                    <a:ea typeface="Microsoft Yahei" pitchFamily="34" charset="-122"/>
                    <a:cs typeface="Times New Roman" pitchFamily="34" charset="-120"/>
                  </a:rPr>
                  <a:t>于第二宇宙速度且小于第三宇宙速度</a:t>
                </a:r>
                <a:r>
                  <a:rPr lang="en-US" altLang="zh-CN" sz="2400" b="0" i="0" dirty="0">
                    <a:solidFill>
                      <a:srgbClr val="FF0000"/>
                    </a:solidFill>
                    <a:latin typeface="Times New Roman" pitchFamily="34" charset="0"/>
                    <a:ea typeface="Microsoft Yahei" pitchFamily="34" charset="-122"/>
                    <a:cs typeface="Times New Roman" pitchFamily="34" charset="-120"/>
                  </a:rPr>
                  <a:t>，故A正确，B、C错误；由</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𝑀𝑚</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得</a:t>
                </a:r>
              </a:p>
              <a:p>
                <a:pPr latinLnBrk="1">
                  <a:lnSpc>
                    <a:spcPts val="65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𝐺𝑀</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e>
                    </m:rad>
                  </m:oMath>
                </a14:m>
                <a:r>
                  <a:rPr lang="en-US" altLang="zh-CN" sz="2400" b="0" i="0" dirty="0">
                    <a:solidFill>
                      <a:srgbClr val="FF0000"/>
                    </a:solidFill>
                    <a:latin typeface="Times New Roman" pitchFamily="34" charset="0"/>
                    <a:ea typeface="Microsoft Yahei" pitchFamily="34" charset="-122"/>
                    <a:cs typeface="Times New Roman" pitchFamily="34" charset="-120"/>
                  </a:rPr>
                  <a:t>，已知火星的质量约为地球质量的</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9</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，火星的半径约为地球半径的</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，可得</a:t>
                </a:r>
              </a:p>
              <a:p>
                <a:pPr latinLnBrk="1">
                  <a:lnSpc>
                    <a:spcPts val="6800"/>
                  </a:lnSpc>
                </a:pPr>
                <a:r>
                  <a:rPr lang="en-US" altLang="zh-CN" sz="2400" b="0" i="0">
                    <a:solidFill>
                      <a:srgbClr val="FF0000"/>
                    </a:solidFill>
                    <a:latin typeface="Times New Roman" pitchFamily="34" charset="0"/>
                    <a:ea typeface="Microsoft Yahei" pitchFamily="34" charset="-122"/>
                    <a:cs typeface="Times New Roman" pitchFamily="34" charset="-120"/>
                  </a:rPr>
                  <a:t>火星的第一宇宙速度与地球第一宇宙速度之比约为</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aseline="-10000">
                                <a:solidFill>
                                  <a:srgbClr val="FF0000"/>
                                </a:solidFill>
                                <a:latin typeface="Cambria Math" panose="02040503050406030204" pitchFamily="18" charset="0"/>
                              </a:rPr>
                              <m:t>火</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aseline="-10000">
                                <a:solidFill>
                                  <a:srgbClr val="FF0000"/>
                                </a:solidFill>
                                <a:latin typeface="Cambria Math" panose="02040503050406030204" pitchFamily="18" charset="0"/>
                              </a:rPr>
                              <m:t>地</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e>
                              <m:sub>
                                <m:r>
                                  <a:rPr lang="en-US" altLang="zh-CN" sz="2400" baseline="-10000">
                                    <a:solidFill>
                                      <a:srgbClr val="FF0000"/>
                                    </a:solidFill>
                                    <a:latin typeface="Cambria Math" panose="02040503050406030204" pitchFamily="18" charset="0"/>
                                  </a:rPr>
                                  <m:t>火</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e>
                              <m:sub>
                                <m:r>
                                  <a:rPr lang="en-US" altLang="zh-CN" sz="2400" baseline="-10000">
                                    <a:solidFill>
                                      <a:srgbClr val="FF0000"/>
                                    </a:solidFill>
                                    <a:latin typeface="Cambria Math" panose="02040503050406030204" pitchFamily="18" charset="0"/>
                                  </a:rPr>
                                  <m:t>地</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aseline="-10000">
                                    <a:solidFill>
                                      <a:srgbClr val="FF0000"/>
                                    </a:solidFill>
                                    <a:latin typeface="Cambria Math" panose="02040503050406030204" pitchFamily="18" charset="0"/>
                                  </a:rPr>
                                  <m:t>地</m:t>
                                </m:r>
                              </m:sub>
                            </m:sSub>
                          </m:num>
                          <m:den>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e>
                              <m:sub>
                                <m:r>
                                  <a:rPr lang="en-US" altLang="zh-CN" sz="2400" baseline="-10000">
                                    <a:solidFill>
                                      <a:srgbClr val="FF0000"/>
                                    </a:solidFill>
                                    <a:latin typeface="Cambria Math" panose="02040503050406030204" pitchFamily="18" charset="0"/>
                                  </a:rPr>
                                  <m:t>火</m:t>
                                </m:r>
                              </m:sub>
                            </m:sSub>
                          </m:den>
                        </m:f>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9</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den>
                        </m:f>
                      </m:e>
                    </m:rad>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故</a:t>
                </a:r>
                <a:r>
                  <a:rPr lang="en-US" altLang="zh-CN" sz="2400" b="0" i="0" dirty="0">
                    <a:solidFill>
                      <a:srgbClr val="FF0000"/>
                    </a:solidFill>
                    <a:latin typeface="Times New Roman" pitchFamily="34" charset="0"/>
                    <a:ea typeface="Microsoft Yahei" pitchFamily="34" charset="-122"/>
                    <a:cs typeface="Times New Roman" pitchFamily="34" charset="-120"/>
                  </a:rPr>
                  <a:t>D正确。</a:t>
                </a:r>
                <a:endParaRPr lang="en-US" altLang="zh-CN" sz="2400" dirty="0"/>
              </a:p>
            </p:txBody>
          </p:sp>
        </mc:Choice>
        <mc:Fallback xmlns="">
          <p:sp>
            <p:nvSpPr>
              <p:cNvPr id="2" name="QC_5_AS.46_1#d98e34912?pid=8ba35cef6&amp;color=0,0,0&amp;vtp=1&amp;bt=1&amp;bbb=1&amp;hb=1"/>
              <p:cNvSpPr>
                <a:spLocks noRot="1" noChangeAspect="1" noMove="1" noResize="1" noEditPoints="1" noAdjustHandles="1" noChangeArrowheads="1" noChangeShapeType="1" noTextEdit="1"/>
              </p:cNvSpPr>
              <p:nvPr/>
            </p:nvSpPr>
            <p:spPr>
              <a:xfrm>
                <a:off x="612648" y="486000"/>
                <a:ext cx="10963656" cy="3361500"/>
              </a:xfrm>
              <a:prstGeom prst="rect">
                <a:avLst/>
              </a:prstGeom>
              <a:blipFill>
                <a:blip r:embed="rId3"/>
                <a:stretch>
                  <a:fillRect l="-1724" r="-834" b="-544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 28&amp;si=28">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BD.47_1#dfe961d8c?pid=8ba35cef6&amp;color=0,0,0&amp;vtp=1&amp;bt=1&amp;bbb=1&amp;hb=1"/>
              <p:cNvSpPr/>
              <p:nvPr/>
            </p:nvSpPr>
            <p:spPr>
              <a:xfrm>
                <a:off x="612648" y="486000"/>
                <a:ext cx="10963656" cy="27097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1" i="0" dirty="0">
                    <a:solidFill>
                      <a:srgbClr val="000000"/>
                    </a:solidFill>
                    <a:latin typeface="Times New Roman" pitchFamily="34" charset="0"/>
                    <a:ea typeface="Microsoft Yahei" pitchFamily="34" charset="-122"/>
                    <a:cs typeface="Times New Roman" pitchFamily="34" charset="-120"/>
                  </a:rPr>
                  <a:t>宇宙速度的理解与应用</a:t>
                </a:r>
                <a:r>
                  <a:rPr lang="en-US" altLang="zh-CN" sz="2400" b="0" i="0" dirty="0">
                    <a:solidFill>
                      <a:srgbClr val="000000"/>
                    </a:solidFill>
                    <a:latin typeface="Times New Roman" pitchFamily="34" charset="0"/>
                    <a:ea typeface="Microsoft Yahei" pitchFamily="34" charset="-122"/>
                    <a:cs typeface="Times New Roman" pitchFamily="34" charset="-120"/>
                  </a:rPr>
                  <a:t>某杂志发表的一篇论文称</a:t>
                </a:r>
                <a:r>
                  <a:rPr lang="en-US" altLang="zh-CN" sz="2400" b="0" i="0">
                    <a:solidFill>
                      <a:srgbClr val="000000"/>
                    </a:solidFill>
                    <a:latin typeface="Times New Roman" pitchFamily="34" charset="0"/>
                    <a:ea typeface="Microsoft Yahei" pitchFamily="34" charset="-122"/>
                    <a:cs typeface="Times New Roman" pitchFamily="34" charset="-120"/>
                  </a:rPr>
                  <a:t>，某科学家在银河系中心附近</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的一团分子气体云中发现了一个黑洞</a:t>
                </a:r>
                <a:r>
                  <a:rPr lang="en-US" altLang="zh-CN" sz="2400" b="0" i="0" dirty="0">
                    <a:solidFill>
                      <a:srgbClr val="000000"/>
                    </a:solidFill>
                    <a:latin typeface="Times New Roman" pitchFamily="34" charset="0"/>
                    <a:ea typeface="Microsoft Yahei" pitchFamily="34" charset="-122"/>
                    <a:cs typeface="Times New Roman" pitchFamily="34" charset="-120"/>
                  </a:rPr>
                  <a:t>。科学研究表明</a:t>
                </a:r>
                <a:r>
                  <a:rPr lang="en-US" altLang="zh-CN" sz="2400" b="0" i="0">
                    <a:solidFill>
                      <a:srgbClr val="000000"/>
                    </a:solidFill>
                    <a:latin typeface="Times New Roman" pitchFamily="34" charset="0"/>
                    <a:ea typeface="Microsoft Yahei" pitchFamily="34" charset="-122"/>
                    <a:cs typeface="Times New Roman" pitchFamily="34" charset="-120"/>
                  </a:rPr>
                  <a:t>，当天体的逃逸速度</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逃逸速度为其第一宇宙速度的</a:t>
                </a:r>
                <a14:m>
                  <m:oMath xmlns:m="http://schemas.openxmlformats.org/officeDocument/2006/math">
                    <m:rad>
                      <m:radPr>
                        <m:degHide m:val="on"/>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倍）超过光速时，该天体就是黑洞</a:t>
                </a:r>
                <a:r>
                  <a:rPr lang="en-US" altLang="zh-CN" sz="2400" b="0" i="0">
                    <a:solidFill>
                      <a:srgbClr val="000000"/>
                    </a:solidFill>
                    <a:latin typeface="Times New Roman" pitchFamily="34" charset="0"/>
                    <a:ea typeface="Microsoft Yahei" pitchFamily="34" charset="-122"/>
                    <a:cs typeface="Times New Roman" pitchFamily="34" charset="-120"/>
                  </a:rPr>
                  <a:t>。已知某天</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体与地球的质量之比为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oMath>
                </a14:m>
                <a:r>
                  <a:rPr lang="en-US" altLang="zh-CN" sz="2400" b="0" i="0" dirty="0">
                    <a:solidFill>
                      <a:srgbClr val="000000"/>
                    </a:solidFill>
                    <a:latin typeface="Times New Roman" pitchFamily="34" charset="0"/>
                    <a:ea typeface="Microsoft Yahei" pitchFamily="34" charset="-122"/>
                    <a:cs typeface="Times New Roman" pitchFamily="34" charset="-120"/>
                  </a:rPr>
                  <a:t>，地球的半径为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，地球的环绕速度（第一宇宙速度</a:t>
                </a:r>
                <a:r>
                  <a:rPr lang="en-US" altLang="zh-CN" sz="2400" b="0" i="0">
                    <a:solidFill>
                      <a:srgbClr val="000000"/>
                    </a:solidFill>
                    <a:latin typeface="Times New Roman" pitchFamily="34" charset="0"/>
                    <a:ea typeface="Microsoft Yahei" pitchFamily="34" charset="-122"/>
                    <a:cs typeface="Times New Roman" pitchFamily="34" charset="-120"/>
                  </a:rPr>
                  <a:t>）为</a:t>
                </a:r>
              </a:p>
              <a:p>
                <a:pPr latinLnBrk="1">
                  <a:lnSpc>
                    <a:spcPts val="42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，光速为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，则要使该天体成为黑洞，</a:t>
                </a:r>
                <a:r>
                  <a:rPr lang="en-US" altLang="zh-CN" sz="2400" b="0" i="0">
                    <a:solidFill>
                      <a:srgbClr val="000000"/>
                    </a:solidFill>
                    <a:latin typeface="Times New Roman" pitchFamily="34" charset="0"/>
                    <a:ea typeface="Microsoft Yahei" pitchFamily="34" charset="-122"/>
                    <a:cs typeface="Times New Roman" pitchFamily="34" charset="-120"/>
                  </a:rPr>
                  <a:t>其半径应小于(</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C_5_BD.47_1#dfe961d8c?pid=8ba35cef6&amp;color=0,0,0&amp;vtp=1&amp;bt=1&amp;bbb=1&amp;hb=1"/>
              <p:cNvSpPr>
                <a:spLocks noRot="1" noChangeAspect="1" noMove="1" noResize="1" noEditPoints="1" noAdjustHandles="1" noChangeArrowheads="1" noChangeShapeType="1" noTextEdit="1"/>
              </p:cNvSpPr>
              <p:nvPr/>
            </p:nvSpPr>
            <p:spPr>
              <a:xfrm>
                <a:off x="612648" y="486000"/>
                <a:ext cx="10963656" cy="2709799"/>
              </a:xfrm>
              <a:prstGeom prst="rect">
                <a:avLst/>
              </a:prstGeom>
              <a:blipFill>
                <a:blip r:embed="rId3"/>
                <a:stretch>
                  <a:fillRect l="-1724" b="-6757"/>
                </a:stretch>
              </a:blipFill>
              <a:ln/>
            </p:spPr>
            <p:txBody>
              <a:bodyPr/>
              <a:lstStyle/>
              <a:p>
                <a:r>
                  <a:rPr lang="zh-CN" altLang="en-US">
                    <a:noFill/>
                  </a:rPr>
                  <a:t> </a:t>
                </a:r>
              </a:p>
            </p:txBody>
          </p:sp>
        </mc:Fallback>
      </mc:AlternateContent>
      <p:sp>
        <p:nvSpPr>
          <p:cNvPr id="3" name="QC_5_AN.48_1#dfe961d8c.bracket?pid=8ba35cef6&amp;color=0,0,0&amp;vpa=21&amp;vtp=1"/>
          <p:cNvSpPr/>
          <p:nvPr/>
        </p:nvSpPr>
        <p:spPr>
          <a:xfrm>
            <a:off x="7996460" y="2709770"/>
            <a:ext cx="441325"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mc:AlternateContent xmlns:mc="http://schemas.openxmlformats.org/markup-compatibility/2006" xmlns:a14="http://schemas.microsoft.com/office/drawing/2010/main">
        <mc:Choice Requires="a14">
          <p:sp>
            <p:nvSpPr>
              <p:cNvPr id="4" name="QC_5_BD.47_2#dfe961d8c.choices?pid=8ba35cef6&amp;color=0,0,0&amp;vtp=1&amp;bbb=1"/>
              <p:cNvSpPr/>
              <p:nvPr/>
            </p:nvSpPr>
            <p:spPr>
              <a:xfrm>
                <a:off x="612648" y="3199355"/>
                <a:ext cx="10963656" cy="698500"/>
              </a:xfrm>
              <a:prstGeom prst="rect">
                <a:avLst/>
              </a:prstGeom>
              <a:noFill/>
              <a:ln/>
            </p:spPr>
            <p:txBody>
              <a:bodyPr wrap="none" lIns="0" tIns="0" rIns="0" bIns="0" rtlCol="0" anchor="t"/>
              <a:lstStyle/>
              <a:p>
                <a:pPr latinLnBrk="1">
                  <a:lnSpc>
                    <a:spcPts val="5500"/>
                  </a:lnSpc>
                  <a:tabLst>
                    <a:tab pos="2734564" algn="l"/>
                    <a:tab pos="5570728" algn="l"/>
                    <a:tab pos="8305293" algn="l"/>
                  </a:tabLst>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bSup>
                          <m:sSub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num>
                      <m:den>
                        <m:sSubSup>
                          <m:sSub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bSup>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sSubSup>
                          <m:sSub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2400" b="0" i="0" spc="-1030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𝑘</m:t>
                        </m:r>
                        <m:sSubSup>
                          <m:sSub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𝑐</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4" name="QC_5_BD.47_2#dfe961d8c.choices?pid=8ba35cef6&amp;color=0,0,0&amp;vtp=1&amp;bbb=1"/>
              <p:cNvSpPr>
                <a:spLocks noRot="1" noChangeAspect="1" noMove="1" noResize="1" noEditPoints="1" noAdjustHandles="1" noChangeArrowheads="1" noChangeShapeType="1" noTextEdit="1"/>
              </p:cNvSpPr>
              <p:nvPr/>
            </p:nvSpPr>
            <p:spPr>
              <a:xfrm>
                <a:off x="612648" y="3199355"/>
                <a:ext cx="10963656" cy="698500"/>
              </a:xfrm>
              <a:prstGeom prst="rect">
                <a:avLst/>
              </a:prstGeom>
              <a:blipFill>
                <a:blip r:embed="rId4"/>
                <a:stretch>
                  <a:fillRect l="-1724" b="-7018"/>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C_5_AS.49_1#dfe961d8c?pid=8ba35cef6&amp;color=0,0,0&amp;vtp=1&amp;bbb=1&amp;hb=1"/>
              <p:cNvSpPr/>
              <p:nvPr/>
            </p:nvSpPr>
            <p:spPr>
              <a:xfrm>
                <a:off x="612648" y="3897855"/>
                <a:ext cx="10963656" cy="1436815"/>
              </a:xfrm>
              <a:prstGeom prst="rect">
                <a:avLst/>
              </a:prstGeom>
              <a:noFill/>
              <a:ln/>
            </p:spPr>
            <p:txBody>
              <a:bodyPr wrap="none" lIns="0" tIns="0" rIns="0" bIns="0" rtlCol="0" anchor="t"/>
              <a:lstStyle/>
              <a:p>
                <a:pPr algn="l" latinLnBrk="1">
                  <a:lnSpc>
                    <a:spcPts val="65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地球的第一宇宙速度为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aseline="-10000">
                                    <a:solidFill>
                                      <a:srgbClr val="FF0000"/>
                                    </a:solidFill>
                                    <a:latin typeface="Cambria Math" panose="02040503050406030204" pitchFamily="18" charset="0"/>
                                  </a:rPr>
                                  <m:t>地</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den>
                        </m:f>
                      </m:e>
                    </m:rad>
                  </m:oMath>
                </a14:m>
                <a:r>
                  <a:rPr lang="en-US" altLang="zh-CN" sz="2400" b="0" i="0" dirty="0">
                    <a:solidFill>
                      <a:srgbClr val="FF0000"/>
                    </a:solidFill>
                    <a:latin typeface="Times New Roman" pitchFamily="34" charset="0"/>
                    <a:ea typeface="Microsoft Yahei" pitchFamily="34" charset="-122"/>
                    <a:cs typeface="Times New Roman" pitchFamily="34" charset="-120"/>
                  </a:rPr>
                  <a:t>，则黑洞的第一宇宙速度为</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𝐺𝑘</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e>
                              <m:sub>
                                <m:r>
                                  <a:rPr lang="en-US" altLang="zh-CN" sz="2400" baseline="-10000">
                                    <a:solidFill>
                                      <a:srgbClr val="FF0000"/>
                                    </a:solidFill>
                                    <a:latin typeface="Cambria Math" panose="02040503050406030204" pitchFamily="18" charset="0"/>
                                  </a:rPr>
                                  <m:t>地</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den>
                        </m:f>
                      </m:e>
                    </m:rad>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900"/>
                  </a:lnSpc>
                </a:pPr>
                <a:r>
                  <a:rPr lang="en-US" altLang="zh-CN" sz="2400" b="0" i="0">
                    <a:solidFill>
                      <a:srgbClr val="FF0000"/>
                    </a:solidFill>
                    <a:latin typeface="Times New Roman" pitchFamily="34" charset="0"/>
                    <a:ea typeface="Microsoft Yahei" pitchFamily="34" charset="-122"/>
                    <a:cs typeface="Times New Roman" pitchFamily="34" charset="-120"/>
                  </a:rPr>
                  <a:t>其中</a:t>
                </a:r>
                <a14:m>
                  <m:oMath xmlns:m="http://schemas.openxmlformats.org/officeDocument/2006/math">
                    <m:rad>
                      <m:radPr>
                        <m:degHide m:val="on"/>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radPr>
                      <m:deg/>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e>
                    </m:rad>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oMath>
                </a14:m>
                <a:r>
                  <a:rPr lang="en-US" altLang="zh-CN" sz="2400" b="0" i="0" dirty="0">
                    <a:solidFill>
                      <a:srgbClr val="FF0000"/>
                    </a:solidFill>
                    <a:latin typeface="Times New Roman" pitchFamily="34" charset="0"/>
                    <a:ea typeface="Microsoft Yahei" pitchFamily="34" charset="-122"/>
                    <a:cs typeface="Times New Roman" pitchFamily="34" charset="-120"/>
                  </a:rPr>
                  <a:t>，联立解得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&lt;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sSubSup>
                          <m:sSub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𝑅</m:t>
                        </m:r>
                      </m:num>
                      <m:den>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𝑐</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，故D正确，A、B、C错误。</a:t>
                </a:r>
                <a:endParaRPr lang="en-US" altLang="zh-CN" sz="2400" dirty="0"/>
              </a:p>
            </p:txBody>
          </p:sp>
        </mc:Choice>
        <mc:Fallback xmlns="">
          <p:sp>
            <p:nvSpPr>
              <p:cNvPr id="5" name="QC_5_AS.49_1#dfe961d8c?pid=8ba35cef6&amp;color=0,0,0&amp;vtp=1&amp;bbb=1&amp;hb=1"/>
              <p:cNvSpPr>
                <a:spLocks noRot="1" noChangeAspect="1" noMove="1" noResize="1" noEditPoints="1" noAdjustHandles="1" noChangeArrowheads="1" noChangeShapeType="1" noTextEdit="1"/>
              </p:cNvSpPr>
              <p:nvPr/>
            </p:nvSpPr>
            <p:spPr>
              <a:xfrm>
                <a:off x="612648" y="3897855"/>
                <a:ext cx="10963656" cy="1436815"/>
              </a:xfrm>
              <a:prstGeom prst="rect">
                <a:avLst/>
              </a:prstGeom>
              <a:blipFill>
                <a:blip r:embed="rId5"/>
                <a:stretch>
                  <a:fillRect l="-1724" r="-3059" b="-7203"/>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name="Slide 29&amp;si=29">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P_5#7b83567b0?pid=8ba35cef6&amp;color=0,0,0&amp;vtp=1&amp;bt=1&amp;bbb=1"/>
              <p:cNvSpPr/>
              <p:nvPr/>
            </p:nvSpPr>
            <p:spPr>
              <a:xfrm>
                <a:off x="612648" y="486000"/>
                <a:ext cx="10963656" cy="5088700"/>
              </a:xfrm>
              <a:prstGeom prst="rect">
                <a:avLst/>
              </a:prstGeom>
              <a:noFill/>
              <a:ln/>
            </p:spPr>
            <p:txBody>
              <a:bodyPr wrap="none" lIns="0" tIns="0" rIns="0" bIns="0" rtlCol="0" anchor="t"/>
              <a:lstStyle/>
              <a:p>
                <a:pPr algn="l"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核心提炼</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第一宇宙速度的推导</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5000"/>
                  </a:lnSpc>
                  <a:spcBef>
                    <a:spcPts val="0"/>
                  </a:spcBef>
                  <a:spcAft>
                    <a:spcPts val="0"/>
                  </a:spcAft>
                  <a:buClrTx/>
                  <a:buSzTx/>
                  <a:buFontTx/>
                  <a:buNone/>
                  <a:tabLst/>
                  <a:defRPr/>
                </a:pPr>
                <a:r>
                  <a:rPr kumimoji="0" lang="en-US" altLang="zh-CN" sz="2400" b="0" i="0" strike="noStrike" kern="1200" cap="none" spc="0" normalizeH="0" baseline="0" noProof="0">
                    <a:ln>
                      <a:noFill/>
                    </a:ln>
                    <a:solidFill>
                      <a:srgbClr val="000000"/>
                    </a:solidFill>
                    <a:effectLst/>
                    <a:uLnTx/>
                    <a:uFillTx/>
                    <a:latin typeface="SimSun" panose="02010600030101010101" pitchFamily="2" charset="-122"/>
                    <a:ea typeface="Microsoft Yahei" pitchFamily="34" charset="-122"/>
                    <a:cs typeface="Times New Roma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方法一</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：由</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𝐺</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𝑀𝑚</m:t>
                        </m:r>
                      </m:num>
                      <m:den>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sup>
                        </m:sSup>
                      </m:den>
                    </m:f>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sSubSup>
                          <m:sSub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b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m:t>
                            </m:r>
                          </m:sub>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sup>
                        </m:sSubSup>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den>
                    </m:f>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a:t>
                </a:r>
                <a:r>
                  <a:rPr kumimoji="0" lang="en-US" altLang="zh-CN" sz="100" b="0" i="0" u="none" strike="noStrike" kern="0" cap="none" spc="-99900" normalizeH="0" baseline="0" noProof="0">
                    <a:ln>
                      <a:noFill/>
                    </a:ln>
                    <a:solidFill>
                      <a:srgbClr val="FFFFFF"/>
                    </a:solidFill>
                    <a:effectLst/>
                    <a:uLnTx/>
                    <a:uFillTx/>
                    <a:latin typeface="Times New Roman" pitchFamily="34" charset="0"/>
                    <a:ea typeface="Microsoft Yahei" pitchFamily="34" charset="-122"/>
                    <a:cs typeface="Times New Roman" pitchFamily="34" charset="-120"/>
                  </a:rPr>
                  <a:t>&gt;</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得</a:t>
                </a:r>
              </a:p>
              <a:p>
                <a:pPr marL="0" marR="0" lvl="0" indent="0" defTabSz="914400" rtl="0" eaLnBrk="1" fontAlgn="auto" latinLnBrk="1" hangingPunct="1">
                  <a:lnSpc>
                    <a:spcPts val="6600"/>
                  </a:lnSpc>
                  <a:spcBef>
                    <a:spcPts val="0"/>
                  </a:spcBef>
                  <a:spcAft>
                    <a:spcPts val="0"/>
                  </a:spcAft>
                  <a:buClrTx/>
                  <a:buSzTx/>
                  <a:buFontTx/>
                  <a:buNone/>
                  <a:tabLst/>
                  <a:defRPr/>
                </a:pPr>
                <a:r>
                  <a:rPr kumimoji="0" lang="en-US" altLang="zh-CN" sz="100" b="0" i="0" u="none" strike="noStrike" kern="0" cap="none" spc="-99900" normalizeH="0" baseline="0" noProof="0">
                    <a:ln>
                      <a:noFill/>
                    </a:ln>
                    <a:solidFill>
                      <a:srgbClr val="FFFFFF"/>
                    </a:solidFill>
                    <a:effectLst/>
                    <a:uLnTx/>
                    <a:uFillTx/>
                    <a:latin typeface="Times New Roman" pitchFamily="34" charset="0"/>
                    <a:ea typeface="Microsoft Yahei" pitchFamily="34" charset="-122"/>
                    <a:cs typeface="Times New Roman" pitchFamily="34" charset="-120"/>
                  </a:rPr>
                  <a:t>&lt;</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m&gt;</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ad>
                      <m:radPr>
                        <m:degHide m:val="on"/>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radPr>
                      <m:deg/>
                      <m:e>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𝐺𝑀</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den>
                        </m:f>
                      </m:e>
                    </m:rad>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ad>
                      <m:radPr>
                        <m:degHide m:val="on"/>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radPr>
                      <m:deg/>
                      <m:e>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6.67×</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10</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−11</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×5.98×</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10</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24</m:t>
                                </m:r>
                              </m:sup>
                            </m:sSup>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6.4×</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10</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6</m:t>
                                </m:r>
                              </m:sup>
                            </m:sSup>
                          </m:den>
                        </m:f>
                      </m:e>
                    </m:rad>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 </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s</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≈7.9×</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10</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3</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 </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s</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5000"/>
                  </a:lnSpc>
                  <a:spcBef>
                    <a:spcPts val="0"/>
                  </a:spcBef>
                  <a:spcAft>
                    <a:spcPts val="0"/>
                  </a:spcAft>
                  <a:buClrTx/>
                  <a:buSzTx/>
                  <a:buFontTx/>
                  <a:buNone/>
                  <a:tabLst/>
                  <a:defRPr/>
                </a:pPr>
                <a:r>
                  <a:rPr kumimoji="0" lang="en-US" altLang="zh-CN" sz="2400" b="0" i="0" strike="noStrike" kern="1200" cap="none" spc="0" normalizeH="0" baseline="0" noProof="0">
                    <a:ln>
                      <a:noFill/>
                    </a:ln>
                    <a:solidFill>
                      <a:srgbClr val="000000"/>
                    </a:solidFill>
                    <a:effectLst/>
                    <a:uLnTx/>
                    <a:uFillTx/>
                    <a:latin typeface="SimSun" panose="02010600030101010101" pitchFamily="2" charset="-122"/>
                    <a:ea typeface="Microsoft Yahei" pitchFamily="34" charset="-122"/>
                    <a:cs typeface="Times New Roma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方法二</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：由</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𝑚𝑔</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sSubSup>
                          <m:sSub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b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m:t>
                            </m:r>
                          </m:sub>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sup>
                        </m:sSubSup>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den>
                    </m:f>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得</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𝑣</m:t>
                        </m:r>
                      </m:e>
                      <m: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ad>
                      <m:radPr>
                        <m:degHide m:val="on"/>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radPr>
                      <m:deg/>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𝑔𝑅</m:t>
                        </m:r>
                      </m:e>
                    </m:rad>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ad>
                      <m:radPr>
                        <m:degHide m:val="on"/>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radPr>
                      <m:deg/>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9.8×6.4×</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10</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6</m:t>
                            </m:r>
                          </m:sup>
                        </m:sSup>
                      </m:e>
                    </m:rad>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 </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s</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≈7.9×</m:t>
                    </m:r>
                    <m:sSup>
                      <m:sSup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p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10</m:t>
                        </m:r>
                      </m:e>
                      <m: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3</m:t>
                        </m:r>
                      </m:sup>
                    </m:sSup>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 </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s</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strike="noStrike" kern="1200" cap="none" spc="0" normalizeH="0" baseline="0" noProof="0">
                    <a:ln>
                      <a:noFill/>
                    </a:ln>
                    <a:solidFill>
                      <a:srgbClr val="000000"/>
                    </a:solidFill>
                    <a:effectLst/>
                    <a:uLnTx/>
                    <a:uFillTx/>
                    <a:latin typeface="SimSun" panose="02010600030101010101" pitchFamily="2" charset="-122"/>
                    <a:ea typeface="Microsoft Yahei" pitchFamily="34" charset="-122"/>
                    <a:cs typeface="Times New Roma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第一宇宙速度是人造卫星的最小发射速度</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也是人造卫星的最大环绕速度，</a:t>
                </a:r>
              </a:p>
              <a:p>
                <a:pPr marL="0" marR="0" lvl="0" indent="0" defTabSz="914400" rtl="0" eaLnBrk="1" fontAlgn="auto" latinLnBrk="1" hangingPunct="1">
                  <a:lnSpc>
                    <a:spcPts val="65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此时人造卫星的运行周期最短</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&lt;m&gt;</a:t>
                </a:r>
                <a14:m>
                  <m:oMath xmlns:m="http://schemas.openxmlformats.org/officeDocument/2006/math">
                    <m:sSub>
                      <m:sSub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sSubPr>
                      <m:e>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𝑇</m:t>
                        </m:r>
                      </m:e>
                      <m:sub>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min</m:t>
                        </m:r>
                      </m:sub>
                    </m:sSub>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=2</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π</m:t>
                    </m:r>
                    <m:rad>
                      <m:radPr>
                        <m:degHide m:val="on"/>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radPr>
                      <m:deg/>
                      <m:e>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𝑅</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𝑔</m:t>
                            </m:r>
                          </m:den>
                        </m:f>
                      </m:e>
                    </m:rad>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≈5 075 </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s</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≈85 </m:t>
                    </m:r>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min</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&lt;/</a:t>
                </a:r>
                <a:r>
                  <a:rPr kumimoji="0" lang="en-US" altLang="zh-CN" sz="100" b="0" i="0" u="none" strike="noStrike" kern="0" cap="none" spc="-99900" normalizeH="0" baseline="0" noProof="0">
                    <a:ln>
                      <a:noFill/>
                    </a:ln>
                    <a:solidFill>
                      <a:srgbClr val="FFFFFF"/>
                    </a:solidFill>
                    <a:effectLst/>
                    <a:uLnTx/>
                    <a:uFillTx/>
                    <a:latin typeface="Times New Roman" pitchFamily="34" charset="0"/>
                    <a:ea typeface="Microsoft Yahei" pitchFamily="34" charset="-122"/>
                    <a:cs typeface="Times New Roman" pitchFamily="34" charset="-120"/>
                  </a:rPr>
                  <a:t>m&gt;</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p:sp>
            <p:nvSpPr>
              <p:cNvPr id="2" name="P_5#7b83567b0?pid=8ba35cef6&amp;color=0,0,0&amp;vtp=1&amp;bt=1&amp;bbb=1"/>
              <p:cNvSpPr>
                <a:spLocks noRot="1" noChangeAspect="1" noMove="1" noResize="1" noEditPoints="1" noAdjustHandles="1" noChangeArrowheads="1" noChangeShapeType="1" noTextEdit="1"/>
              </p:cNvSpPr>
              <p:nvPr/>
            </p:nvSpPr>
            <p:spPr>
              <a:xfrm>
                <a:off x="612648" y="486000"/>
                <a:ext cx="10963656" cy="5088700"/>
              </a:xfrm>
              <a:prstGeom prst="rect">
                <a:avLst/>
              </a:prstGeom>
              <a:blipFill>
                <a:blip r:embed="rId3"/>
                <a:stretch>
                  <a:fillRect l="-1724" r="-779"/>
                </a:stretch>
              </a:blipFill>
              <a:ln/>
            </p:spPr>
            <p:txBody>
              <a:bodyPr/>
              <a:lstStyle/>
              <a:p>
                <a:r>
                  <a:rPr lang="zh-CN" altLang="en-US">
                    <a:noFill/>
                  </a:rPr>
                  <a:t> </a:t>
                </a:r>
              </a:p>
            </p:txBody>
          </p:sp>
        </mc:Fallback>
      </mc:AlternateContent>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name="Slide 3&amp;si=3">
    <p:spTree>
      <p:nvGrpSpPr>
        <p:cNvPr id="1" name=""/>
        <p:cNvGrpSpPr/>
        <p:nvPr/>
      </p:nvGrpSpPr>
      <p:grpSpPr>
        <a:xfrm>
          <a:off x="0" y="0"/>
          <a:ext cx="0" cy="0"/>
          <a:chOff x="0" y="0"/>
          <a:chExt cx="0" cy="0"/>
        </a:xfrm>
      </p:grpSpPr>
      <p:sp>
        <p:nvSpPr>
          <p:cNvPr id="2" name="C_2#54a6a61a4.fixed?pid=bfa091113&amp;color=0,0,0&amp;vtp=1&amp;bbb=1"/>
          <p:cNvSpPr/>
          <p:nvPr/>
        </p:nvSpPr>
        <p:spPr>
          <a:xfrm>
            <a:off x="0" y="1316736"/>
            <a:ext cx="12188952" cy="768096"/>
          </a:xfrm>
          <a:prstGeom prst="rect">
            <a:avLst/>
          </a:prstGeom>
          <a:noFill/>
          <a:ln/>
        </p:spPr>
        <p:txBody>
          <a:bodyPr wrap="none" lIns="0" tIns="0" rIns="0" bIns="0" rtlCol="0" anchor="ctr"/>
          <a:lstStyle/>
          <a:p>
            <a:pPr algn="ctr" latinLnBrk="1">
              <a:lnSpc>
                <a:spcPts val="5400"/>
              </a:lnSpc>
            </a:pPr>
            <a:r>
              <a:rPr lang="en-US" altLang="zh-CN" sz="4400" b="1" i="0" dirty="0">
                <a:solidFill>
                  <a:srgbClr val="000000"/>
                </a:solidFill>
                <a:latin typeface="微软雅黑" pitchFamily="34" charset="0"/>
                <a:ea typeface="微软雅黑" pitchFamily="34" charset="-122"/>
                <a:cs typeface="微软雅黑" pitchFamily="34" charset="-120"/>
              </a:rPr>
              <a:t>第五章</a:t>
            </a:r>
            <a:r>
              <a:rPr lang="en-US" altLang="zh-CN" sz="4400" b="1" i="0" dirty="0">
                <a:solidFill>
                  <a:srgbClr val="000000"/>
                </a:solidFill>
                <a:latin typeface="SimSun" pitchFamily="34" charset="0"/>
                <a:ea typeface="SimSun" pitchFamily="34" charset="-122"/>
                <a:cs typeface="SimSun" pitchFamily="34" charset="-120"/>
              </a:rPr>
              <a:t> </a:t>
            </a:r>
            <a:r>
              <a:rPr lang="en-US" altLang="zh-CN" sz="4400" b="1" i="0" dirty="0">
                <a:solidFill>
                  <a:srgbClr val="000000"/>
                </a:solidFill>
                <a:latin typeface="微软雅黑" pitchFamily="34" charset="0"/>
                <a:ea typeface="微软雅黑" pitchFamily="34" charset="-122"/>
                <a:cs typeface="微软雅黑" pitchFamily="34" charset="-120"/>
              </a:rPr>
              <a:t>万有引力与宇宙航行</a:t>
            </a:r>
            <a:endParaRPr lang="en-US" altLang="zh-CN" sz="4400" dirty="0"/>
          </a:p>
        </p:txBody>
      </p:sp>
      <p:sp>
        <p:nvSpPr>
          <p:cNvPr id="3" name="C_2#54a6a61a4"/>
          <p:cNvSpPr/>
          <p:nvPr/>
        </p:nvSpPr>
        <p:spPr>
          <a:xfrm>
            <a:off x="2670048" y="2450592"/>
            <a:ext cx="6766560" cy="9144"/>
          </a:xfrm>
          <a:prstGeom prst="line">
            <a:avLst/>
          </a:prstGeom>
          <a:noFill/>
          <a:ln w="28575">
            <a:solidFill>
              <a:srgbClr val="7F7F7F"/>
            </a:solidFill>
            <a:prstDash val="solid"/>
          </a:ln>
        </p:spPr>
        <p:txBody>
          <a:bodyPr/>
          <a:lstStyle/>
          <a:p>
            <a:endParaRPr lang="zh-CN" altLang="en-US"/>
          </a:p>
        </p:txBody>
      </p:sp>
      <p:sp>
        <p:nvSpPr>
          <p:cNvPr id="4" name="C_2#54a6a61a4.fixed?pid=bfa091113&amp;color=0,0,0&amp;vtp=1&amp;bbb=1"/>
          <p:cNvSpPr/>
          <p:nvPr/>
        </p:nvSpPr>
        <p:spPr>
          <a:xfrm>
            <a:off x="0" y="2734056"/>
            <a:ext cx="12188952" cy="685800"/>
          </a:xfrm>
          <a:prstGeom prst="rect">
            <a:avLst/>
          </a:prstGeom>
          <a:noFill/>
          <a:ln/>
        </p:spPr>
        <p:txBody>
          <a:bodyPr wrap="none" lIns="0" tIns="0" rIns="0" bIns="0" rtlCol="0" anchor="ctr"/>
          <a:lstStyle/>
          <a:p>
            <a:pPr algn="ctr" latinLnBrk="1">
              <a:lnSpc>
                <a:spcPts val="4200"/>
              </a:lnSpc>
            </a:pPr>
            <a:r>
              <a:rPr lang="en-US" altLang="zh-CN" sz="3400" b="0" i="0" dirty="0">
                <a:solidFill>
                  <a:srgbClr val="000000"/>
                </a:solidFill>
                <a:latin typeface="Times New Roman" pitchFamily="34" charset="0"/>
                <a:ea typeface="Microsoft Yahei" pitchFamily="34" charset="-122"/>
                <a:cs typeface="Times New Roman" pitchFamily="34" charset="-120"/>
              </a:rPr>
              <a:t>第2讲</a:t>
            </a:r>
            <a:r>
              <a:rPr lang="en-US" altLang="zh-CN" sz="3400" b="0" i="0" dirty="0">
                <a:solidFill>
                  <a:srgbClr val="000000"/>
                </a:solidFill>
                <a:latin typeface="SimSun" pitchFamily="34" charset="0"/>
                <a:ea typeface="SimSun" pitchFamily="34" charset="-122"/>
                <a:cs typeface="SimSun" pitchFamily="34" charset="-120"/>
              </a:rPr>
              <a:t> </a:t>
            </a:r>
            <a:r>
              <a:rPr lang="en-US" altLang="zh-CN" sz="3400" b="0" i="0" dirty="0">
                <a:solidFill>
                  <a:srgbClr val="000000"/>
                </a:solidFill>
                <a:latin typeface="Times New Roman" pitchFamily="34" charset="0"/>
                <a:ea typeface="Microsoft Yahei" pitchFamily="34" charset="-122"/>
                <a:cs typeface="Times New Roman" pitchFamily="34" charset="-120"/>
              </a:rPr>
              <a:t>人造卫星</a:t>
            </a:r>
            <a:r>
              <a:rPr lang="en-US" altLang="zh-CN" sz="3400" b="0" i="0" dirty="0">
                <a:solidFill>
                  <a:srgbClr val="000000"/>
                </a:solidFill>
                <a:latin typeface="SimSun" pitchFamily="34" charset="0"/>
                <a:ea typeface="SimSun" pitchFamily="34" charset="-122"/>
                <a:cs typeface="SimSun" pitchFamily="34" charset="-120"/>
              </a:rPr>
              <a:t> </a:t>
            </a:r>
            <a:r>
              <a:rPr lang="en-US" altLang="zh-CN" sz="3400" b="0" i="0" dirty="0">
                <a:solidFill>
                  <a:srgbClr val="000000"/>
                </a:solidFill>
                <a:latin typeface="Times New Roman" pitchFamily="34" charset="0"/>
                <a:ea typeface="Microsoft Yahei" pitchFamily="34" charset="-122"/>
                <a:cs typeface="Times New Roman" pitchFamily="34" charset="-120"/>
              </a:rPr>
              <a:t>宇宙速度</a:t>
            </a:r>
            <a:endParaRPr lang="en-US" altLang="zh-CN" sz="3380" dirty="0"/>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name="Slide 4&amp;si=4">
    <p:spTree>
      <p:nvGrpSpPr>
        <p:cNvPr id="1" name=""/>
        <p:cNvGrpSpPr/>
        <p:nvPr/>
      </p:nvGrpSpPr>
      <p:grpSpPr>
        <a:xfrm>
          <a:off x="0" y="0"/>
          <a:ext cx="0" cy="0"/>
          <a:chOff x="0" y="0"/>
          <a:chExt cx="0" cy="0"/>
        </a:xfrm>
      </p:grpSpPr>
      <p:pic>
        <p:nvPicPr>
          <p:cNvPr id="2" name="C_1#目录1:54a6a61a4?lid=d09b5eda4&amp;cid=d09b5eda4&amp;tib=255,255,255&amp;vtp=1" descr="preencoded.png">
            <a:hlinkClick r:id="rId3" action="ppaction://hlinksldjump"/>
          </p:cNvPr>
          <p:cNvPicPr>
            <a:picLocks noChangeAspect="1"/>
          </p:cNvPicPr>
          <p:nvPr/>
        </p:nvPicPr>
        <p:blipFill>
          <a:blip r:embed="rId4"/>
          <a:stretch>
            <a:fillRect/>
          </a:stretch>
        </p:blipFill>
        <p:spPr>
          <a:xfrm>
            <a:off x="4142232" y="2587752"/>
            <a:ext cx="393192" cy="393192"/>
          </a:xfrm>
          <a:prstGeom prst="rect">
            <a:avLst/>
          </a:prstGeom>
        </p:spPr>
      </p:pic>
      <p:sp>
        <p:nvSpPr>
          <p:cNvPr id="3" name="C_1#目录1:54a6a61a4?lid=d09b5eda4&amp;cid=d09b5eda4&amp;vtp=1&amp;bt=1&amp;bbb=1">
            <a:hlinkClick r:id="rId3" action="ppaction://hlinksldjump"/>
          </p:cNvPr>
          <p:cNvSpPr/>
          <p:nvPr/>
        </p:nvSpPr>
        <p:spPr>
          <a:xfrm>
            <a:off x="4709160" y="2313432"/>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必备知识·强基固本</a:t>
            </a:r>
            <a:endParaRPr lang="en-US" altLang="zh-CN" sz="3100" dirty="0"/>
          </a:p>
        </p:txBody>
      </p:sp>
      <p:pic>
        <p:nvPicPr>
          <p:cNvPr id="4" name="C_1#目录1:54a6a61a4?lid=5e552726c&amp;cid=5e552726c&amp;tib=255,255,255&amp;vtp=1" descr="preencoded.png">
            <a:hlinkClick r:id="rId5" action="ppaction://hlinksldjump"/>
          </p:cNvPr>
          <p:cNvPicPr>
            <a:picLocks noChangeAspect="1"/>
          </p:cNvPicPr>
          <p:nvPr/>
        </p:nvPicPr>
        <p:blipFill>
          <a:blip r:embed="rId4"/>
          <a:stretch>
            <a:fillRect/>
          </a:stretch>
        </p:blipFill>
        <p:spPr>
          <a:xfrm>
            <a:off x="4142232" y="3703320"/>
            <a:ext cx="393192" cy="393192"/>
          </a:xfrm>
          <a:prstGeom prst="rect">
            <a:avLst/>
          </a:prstGeom>
        </p:spPr>
      </p:pic>
      <p:sp>
        <p:nvSpPr>
          <p:cNvPr id="5" name="C_1#目录1:54a6a61a4?lid=5e552726c&amp;cid=5e552726c&amp;vtp=1&amp;bbb=1">
            <a:hlinkClick r:id="rId5" action="ppaction://hlinksldjump"/>
          </p:cNvPr>
          <p:cNvSpPr/>
          <p:nvPr/>
        </p:nvSpPr>
        <p:spPr>
          <a:xfrm>
            <a:off x="4709160" y="3429000"/>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关键能力·核心突破</a:t>
            </a:r>
            <a:endParaRPr lang="en-US" altLang="zh-CN" sz="3100" dirty="0"/>
          </a:p>
        </p:txBody>
      </p:sp>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name="Slide 5&amp;si=5">
    <p:spTree>
      <p:nvGrpSpPr>
        <p:cNvPr id="1" name=""/>
        <p:cNvGrpSpPr/>
        <p:nvPr/>
      </p:nvGrpSpPr>
      <p:grpSpPr>
        <a:xfrm>
          <a:off x="0" y="0"/>
          <a:ext cx="0" cy="0"/>
          <a:chOff x="0" y="0"/>
          <a:chExt cx="0" cy="0"/>
        </a:xfrm>
      </p:grpSpPr>
      <p:sp>
        <p:nvSpPr>
          <p:cNvPr id="2" name="P_3#810f5b623?pid=54a6a61a4&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课标要求</a:t>
            </a:r>
            <a:endParaRPr lang="en-US" altLang="zh-CN" sz="2400" dirty="0"/>
          </a:p>
          <a:p>
            <a:pPr latinLnBrk="1">
              <a:lnSpc>
                <a:spcPts val="4400"/>
              </a:lnSpc>
            </a:pPr>
            <a:r>
              <a:rPr lang="en-US" altLang="zh-CN" sz="2400" b="0" i="0">
                <a:solidFill>
                  <a:srgbClr val="000000"/>
                </a:solidFill>
                <a:latin typeface="SimSun" panose="02010600030101010101" pitchFamily="2" charset="-122"/>
                <a:ea typeface="楷体" pitchFamily="34" charset="-122"/>
                <a:cs typeface="Times New Roman" pitchFamily="34" charset="-120"/>
              </a:rPr>
              <a:t>    </a:t>
            </a:r>
            <a:r>
              <a:rPr lang="en-US" altLang="zh-CN" sz="2400" b="0" i="0">
                <a:solidFill>
                  <a:srgbClr val="000000"/>
                </a:solidFill>
                <a:latin typeface="Times New Roman" pitchFamily="34" charset="0"/>
                <a:ea typeface="楷体" pitchFamily="34" charset="-122"/>
                <a:cs typeface="Times New Roman" pitchFamily="34" charset="-120"/>
              </a:rPr>
              <a:t>会比较卫星运行的各物理量之间的关系</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楷体" pitchFamily="34" charset="-122"/>
                <a:cs typeface="Times New Roman" pitchFamily="34" charset="-120"/>
              </a:rPr>
              <a:t>会计算人造地球卫星的环绕速度</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000000"/>
                </a:solidFill>
                <a:latin typeface="Times New Roman" pitchFamily="34" charset="0"/>
                <a:ea typeface="楷体" pitchFamily="34" charset="-122"/>
                <a:cs typeface="Times New Roman" pitchFamily="34" charset="-120"/>
              </a:rPr>
              <a:t>知道第二宇宙速度和第三宇宙速度</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name="Slide 6&amp;si=6">
    <p:spTree>
      <p:nvGrpSpPr>
        <p:cNvPr id="1" name=""/>
        <p:cNvGrpSpPr/>
        <p:nvPr/>
      </p:nvGrpSpPr>
      <p:grpSpPr>
        <a:xfrm>
          <a:off x="0" y="0"/>
          <a:ext cx="0" cy="0"/>
          <a:chOff x="0" y="0"/>
          <a:chExt cx="0" cy="0"/>
        </a:xfrm>
      </p:grpSpPr>
      <p:sp>
        <p:nvSpPr>
          <p:cNvPr id="2" name="C_3_BD#d09b5eda4.fixed?pid=54a6a61a4&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必备知识·强基固本</a:t>
            </a:r>
            <a:endParaRPr lang="en-US" altLang="zh-CN" sz="48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name="Slide 7&amp;si=7">
    <p:spTree>
      <p:nvGrpSpPr>
        <p:cNvPr id="1" name=""/>
        <p:cNvGrpSpPr/>
        <p:nvPr/>
      </p:nvGrpSpPr>
      <p:grpSpPr>
        <a:xfrm>
          <a:off x="0" y="0"/>
          <a:ext cx="0" cy="0"/>
          <a:chOff x="0" y="0"/>
          <a:chExt cx="0" cy="0"/>
        </a:xfrm>
      </p:grpSpPr>
      <p:sp>
        <p:nvSpPr>
          <p:cNvPr id="2" name="C_4_BD#6f838bbf8?sp=1&amp;pid=d09b5eda4&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一、人造卫星</a:t>
            </a:r>
            <a:endParaRPr lang="en-US" altLang="zh-CN" sz="2800" dirty="0"/>
          </a:p>
        </p:txBody>
      </p:sp>
      <p:pic>
        <p:nvPicPr>
          <p:cNvPr id="3" name="P_5_BD#cee2c74a5?htil=1&amp;pid=6f838bbf8&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9363457" y="1108962"/>
            <a:ext cx="1942589" cy="2118461"/>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P_5_BD#cee2c74a5?htil=1&amp;pid=6f838bbf8&amp;color=0,0,0&amp;vtp=1&amp;bbb=1&amp;hb=1&amp;hs=1"/>
          <p:cNvSpPr/>
          <p:nvPr/>
        </p:nvSpPr>
        <p:spPr>
          <a:xfrm>
            <a:off x="612648" y="1121661"/>
            <a:ext cx="8659368" cy="10375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卫星运行的轨道平面一定通过地心，一般分为赤道轨道</a:t>
            </a:r>
            <a:r>
              <a:rPr lang="en-US" altLang="zh-CN" sz="2400" b="0" i="0">
                <a:solidFill>
                  <a:srgbClr val="000000"/>
                </a:solidFill>
                <a:latin typeface="Times New Roman" pitchFamily="34" charset="0"/>
                <a:ea typeface="Microsoft Yahei" pitchFamily="34" charset="-122"/>
                <a:cs typeface="Times New Roman" pitchFamily="34" charset="-120"/>
              </a:rPr>
              <a:t>、极</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地轨道和其他轨道</a:t>
            </a:r>
            <a:r>
              <a:rPr lang="en-US" altLang="zh-CN" sz="2400" b="0" i="0" dirty="0">
                <a:solidFill>
                  <a:srgbClr val="000000"/>
                </a:solidFill>
                <a:latin typeface="Times New Roman" pitchFamily="34" charset="0"/>
                <a:ea typeface="Microsoft Yahei" pitchFamily="34" charset="-122"/>
                <a:cs typeface="Times New Roman" pitchFamily="34" charset="-120"/>
              </a:rPr>
              <a:t>，静止卫星的轨道是赤道轨道。</a:t>
            </a:r>
            <a:endParaRPr lang="en-US" altLang="zh-CN" sz="2400" dirty="0"/>
          </a:p>
        </p:txBody>
      </p:sp>
      <p:sp>
        <p:nvSpPr>
          <p:cNvPr id="5" name="P_5_BD#cee2c74a5?htil=1&amp;sp=1&amp;pid=6f838bbf8&amp;color=0,0,0&amp;vtp=1&amp;bbb=1&amp;hb=1&amp;hs=1"/>
          <p:cNvSpPr/>
          <p:nvPr/>
        </p:nvSpPr>
        <p:spPr>
          <a:xfrm>
            <a:off x="612648" y="2225392"/>
            <a:ext cx="8659368"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0" i="0" dirty="0">
                <a:solidFill>
                  <a:srgbClr val="000000"/>
                </a:solidFill>
                <a:latin typeface="Times New Roman" pitchFamily="34" charset="0"/>
                <a:ea typeface="Microsoft Yahei" pitchFamily="34" charset="-122"/>
                <a:cs typeface="Times New Roman" pitchFamily="34" charset="-120"/>
              </a:rPr>
              <a:t>极地卫星运行时每圈都经过南北两极，由于地球自转</a:t>
            </a:r>
            <a:r>
              <a:rPr lang="en-US" altLang="zh-CN" sz="2400" b="0" i="0">
                <a:solidFill>
                  <a:srgbClr val="000000"/>
                </a:solidFill>
                <a:latin typeface="Times New Roman" pitchFamily="34" charset="0"/>
                <a:ea typeface="Microsoft Yahei" pitchFamily="34" charset="-122"/>
                <a:cs typeface="Times New Roman" pitchFamily="34" charset="-120"/>
              </a:rPr>
              <a:t>，极地卫</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星可以实现全球覆盖</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AlternateContent xmlns:mc="http://schemas.openxmlformats.org/markup-compatibility/2006" xmlns:a14="http://schemas.microsoft.com/office/drawing/2010/main">
        <mc:Choice Requires="a14">
          <p:sp>
            <p:nvSpPr>
              <p:cNvPr id="6" name="QB_5_BD.1_1#d18825851?pid=6f838bbf8&amp;color=0,0,0&amp;vtp=1&amp;bbb=1&amp;hb=1&amp;hs=1"/>
              <p:cNvSpPr/>
              <p:nvPr/>
            </p:nvSpPr>
            <p:spPr>
              <a:xfrm>
                <a:off x="612648" y="3262982"/>
                <a:ext cx="10963656" cy="15963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近地卫星</a:t>
                </a:r>
                <a:r>
                  <a:rPr lang="en-US" altLang="zh-CN" sz="2400" b="0" i="0">
                    <a:solidFill>
                      <a:srgbClr val="000000"/>
                    </a:solidFill>
                    <a:latin typeface="Times New Roman" pitchFamily="34" charset="0"/>
                    <a:ea typeface="Microsoft Yahei" pitchFamily="34" charset="-122"/>
                    <a:cs typeface="Times New Roman" pitchFamily="34" charset="-120"/>
                  </a:rPr>
                  <a:t>：轨道在</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附近的卫星</a:t>
                </a:r>
                <a:r>
                  <a:rPr lang="en-US" altLang="zh-CN" sz="2400" b="0" i="0" dirty="0">
                    <a:solidFill>
                      <a:srgbClr val="000000"/>
                    </a:solidFill>
                    <a:latin typeface="Times New Roman" pitchFamily="34" charset="0"/>
                    <a:ea typeface="Microsoft Yahei" pitchFamily="34" charset="-122"/>
                    <a:cs typeface="Times New Roman" pitchFamily="34" charset="-120"/>
                  </a:rPr>
                  <a:t>，其轨道半径</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𝑟</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𝑅</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（地球半径</a:t>
                </a:r>
                <a:r>
                  <a:rPr lang="en-US" altLang="zh-CN" sz="2400" b="0" i="0">
                    <a:solidFill>
                      <a:srgbClr val="000000"/>
                    </a:solidFill>
                    <a:latin typeface="Times New Roman" pitchFamily="34" charset="0"/>
                    <a:ea typeface="Microsoft Yahei" pitchFamily="34" charset="-122"/>
                    <a:cs typeface="Times New Roman" pitchFamily="34" charset="-120"/>
                  </a:rPr>
                  <a:t>），运</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行速度</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=7.9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2400" b="0" i="0" dirty="0">
                    <a:solidFill>
                      <a:srgbClr val="000000"/>
                    </a:solidFill>
                    <a:latin typeface="Times New Roman" pitchFamily="34" charset="0"/>
                    <a:ea typeface="Microsoft Yahei" pitchFamily="34" charset="-122"/>
                    <a:cs typeface="Times New Roman" pitchFamily="34" charset="-120"/>
                  </a:rPr>
                  <a:t>（人造地球卫星的最大圆轨道运行速度），</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=85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min</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人造地球卫星的最小周期）。近地卫星可能为极地卫星，也可能为赤道卫星。</a:t>
                </a:r>
                <a:endParaRPr lang="en-US" altLang="zh-CN" sz="2400" dirty="0"/>
              </a:p>
            </p:txBody>
          </p:sp>
        </mc:Choice>
        <mc:Fallback xmlns="">
          <p:sp>
            <p:nvSpPr>
              <p:cNvPr id="6" name="QB_5_BD.1_1#d18825851?pid=6f838bbf8&amp;color=0,0,0&amp;vtp=1&amp;bbb=1&amp;hb=1&amp;hs=1"/>
              <p:cNvSpPr>
                <a:spLocks noRot="1" noChangeAspect="1" noMove="1" noResize="1" noEditPoints="1" noAdjustHandles="1" noChangeArrowheads="1" noChangeShapeType="1" noTextEdit="1"/>
              </p:cNvSpPr>
              <p:nvPr/>
            </p:nvSpPr>
            <p:spPr>
              <a:xfrm>
                <a:off x="612648" y="3262982"/>
                <a:ext cx="10963656" cy="1596390"/>
              </a:xfrm>
              <a:prstGeom prst="rect">
                <a:avLst/>
              </a:prstGeom>
              <a:blipFill>
                <a:blip r:embed="rId4"/>
                <a:stretch>
                  <a:fillRect l="-1724" r="-1001" b="-11450"/>
                </a:stretch>
              </a:blipFill>
              <a:ln/>
            </p:spPr>
            <p:txBody>
              <a:bodyPr/>
              <a:lstStyle/>
              <a:p>
                <a:r>
                  <a:rPr lang="zh-CN" altLang="en-US">
                    <a:noFill/>
                  </a:rPr>
                  <a:t> </a:t>
                </a:r>
              </a:p>
            </p:txBody>
          </p:sp>
        </mc:Fallback>
      </mc:AlternateContent>
      <p:sp>
        <p:nvSpPr>
          <p:cNvPr id="7" name="QB_5_AN.2_1#d18825851.blank?pid=6f838bbf8&amp;color=0,0,0&amp;vpa=1&amp;vtp=1&amp;bbb=1"/>
          <p:cNvSpPr/>
          <p:nvPr/>
        </p:nvSpPr>
        <p:spPr>
          <a:xfrm>
            <a:off x="3450305" y="3235042"/>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地球表面</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amp;si=8">
    <p:spTree>
      <p:nvGrpSpPr>
        <p:cNvPr id="1" name=""/>
        <p:cNvGrpSpPr/>
        <p:nvPr/>
      </p:nvGrpSpPr>
      <p:grpSpPr>
        <a:xfrm>
          <a:off x="0" y="0"/>
          <a:ext cx="0" cy="0"/>
          <a:chOff x="0" y="0"/>
          <a:chExt cx="0" cy="0"/>
        </a:xfrm>
      </p:grpSpPr>
      <p:sp>
        <p:nvSpPr>
          <p:cNvPr id="2" name="C_4_BD#f7b01b83e?sp=1&amp;pid=d09b5eda4&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二、三种宇宙速度</a:t>
            </a:r>
            <a:endParaRPr lang="en-US" altLang="zh-CN" sz="2800" dirty="0"/>
          </a:p>
        </p:txBody>
      </p:sp>
      <mc:AlternateContent xmlns:mc="http://schemas.openxmlformats.org/markup-compatibility/2006" xmlns:a14="http://schemas.microsoft.com/office/drawing/2010/main">
        <mc:Choice Requires="a14">
          <p:graphicFrame>
            <p:nvGraphicFramePr>
              <p:cNvPr id="9" name="QB_5_BD.3_1#783a7fac2?colgroup=7,27&amp;pid=f7b01b83e&amp;color=0,0,0&amp;vtp=1&amp;bbb=1&amp;hb=1"/>
              <p:cNvGraphicFramePr>
                <a:graphicFrameLocks noGrp="1"/>
              </p:cNvGraphicFramePr>
              <p:nvPr>
                <p:extLst>
                  <p:ext uri="{D42A27DB-BD31-4B8C-83A1-F6EECF244321}">
                    <p14:modId xmlns:p14="http://schemas.microsoft.com/office/powerpoint/2010/main" val="4228252767"/>
                  </p:ext>
                </p:extLst>
              </p:nvPr>
            </p:nvGraphicFramePr>
            <p:xfrm>
              <a:off x="612648" y="1190342"/>
              <a:ext cx="10963656" cy="1972056"/>
            </p:xfrm>
            <a:graphic>
              <a:graphicData uri="http://schemas.openxmlformats.org/drawingml/2006/table">
                <a:tbl>
                  <a:tblPr/>
                  <a:tblGrid>
                    <a:gridCol w="2414016">
                      <a:extLst>
                        <a:ext uri="{9D8B030D-6E8A-4147-A177-3AD203B41FA5}">
                          <a16:colId xmlns:a16="http://schemas.microsoft.com/office/drawing/2014/main" val="20000"/>
                        </a:ext>
                      </a:extLst>
                    </a:gridCol>
                    <a:gridCol w="8549640">
                      <a:extLst>
                        <a:ext uri="{9D8B030D-6E8A-4147-A177-3AD203B41FA5}">
                          <a16:colId xmlns:a16="http://schemas.microsoft.com/office/drawing/2014/main" val="20001"/>
                        </a:ext>
                      </a:extLst>
                    </a:gridCol>
                  </a:tblGrid>
                  <a:tr h="974344">
                    <a:tc>
                      <a:txBody>
                        <a:bodyPr/>
                        <a:lstStyle/>
                        <a:p>
                          <a:pPr marL="0" indent="0" algn="ctr"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第一宇宙速度</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环绕速度）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i="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是物体在地面附近绕地球做匀速圆周运动的速</a:t>
                          </a:r>
                        </a:p>
                        <a:p>
                          <a:pPr marL="0" lvl="0" indent="0" algn="l"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度</a:t>
                          </a:r>
                          <a:r>
                            <a:rPr lang="en-US" altLang="zh-CN" sz="2400" b="0" i="0" spc="-10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也是人造地球卫星的最小发射速度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第二宇宙速度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600"/>
                            </a:lnSpc>
                          </a:pP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=11.2 </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是物体挣脱</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引力束缚的最小发射速度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第三宇宙速度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3600"/>
                            </a:lnSpc>
                          </a:pPr>
                          <a14:m>
                            <m:oMath xmlns:m="http://schemas.openxmlformats.org/officeDocument/2006/math">
                              <m:sSub>
                                <m:sSub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3</m:t>
                                  </m:r>
                                </m:sub>
                              </m:sSub>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=16.7 </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km</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s</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spc="-10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是物体挣脱</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引力束缚的最小发射速度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9" name="QB_5_BD.3_1#783a7fac2?colgroup=7,27&amp;pid=f7b01b83e&amp;color=0,0,0&amp;vtp=1&amp;bbb=1&amp;hb=1"/>
              <p:cNvGraphicFramePr>
                <a:graphicFrameLocks noGrp="1"/>
              </p:cNvGraphicFramePr>
              <p:nvPr>
                <p:extLst>
                  <p:ext uri="{D42A27DB-BD31-4B8C-83A1-F6EECF244321}">
                    <p14:modId xmlns:p14="http://schemas.microsoft.com/office/powerpoint/2010/main" val="4228252767"/>
                  </p:ext>
                </p:extLst>
              </p:nvPr>
            </p:nvGraphicFramePr>
            <p:xfrm>
              <a:off x="612648" y="1190342"/>
              <a:ext cx="10963656" cy="1972056"/>
            </p:xfrm>
            <a:graphic>
              <a:graphicData uri="http://schemas.openxmlformats.org/drawingml/2006/table">
                <a:tbl>
                  <a:tblPr/>
                  <a:tblGrid>
                    <a:gridCol w="2414016">
                      <a:extLst>
                        <a:ext uri="{9D8B030D-6E8A-4147-A177-3AD203B41FA5}">
                          <a16:colId xmlns:a16="http://schemas.microsoft.com/office/drawing/2014/main" val="20000"/>
                        </a:ext>
                      </a:extLst>
                    </a:gridCol>
                    <a:gridCol w="8549640">
                      <a:extLst>
                        <a:ext uri="{9D8B030D-6E8A-4147-A177-3AD203B41FA5}">
                          <a16:colId xmlns:a16="http://schemas.microsoft.com/office/drawing/2014/main" val="20001"/>
                        </a:ext>
                      </a:extLst>
                    </a:gridCol>
                  </a:tblGrid>
                  <a:tr h="974344">
                    <a:tc>
                      <a:txBody>
                        <a:bodyPr/>
                        <a:lstStyle/>
                        <a:p>
                          <a:pPr marL="0" indent="0" algn="ctr" latinLnBrk="1" hangingPunct="0">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第一宇宙速度</a:t>
                          </a:r>
                        </a:p>
                        <a:p>
                          <a:pPr marL="0" lvl="0" indent="0" algn="ctr" latinLnBrk="1" hangingPunct="0">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环绕速度）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8297" t="-1875" r="-143" b="-117500"/>
                          </a:stretch>
                        </a:blipFill>
                      </a:tcPr>
                    </a:tc>
                    <a:extLst>
                      <a:ext uri="{0D108BD9-81ED-4DB2-BD59-A6C34878D82A}">
                        <a16:rowId xmlns:a16="http://schemas.microsoft.com/office/drawing/2014/main" val="10000"/>
                      </a:ext>
                    </a:extLst>
                  </a:tr>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第二宇宙速度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8297" t="-198780" r="-143" b="-129268"/>
                          </a:stretch>
                        </a:blipFill>
                      </a:tcPr>
                    </a:tc>
                    <a:extLst>
                      <a:ext uri="{0D108BD9-81ED-4DB2-BD59-A6C34878D82A}">
                        <a16:rowId xmlns:a16="http://schemas.microsoft.com/office/drawing/2014/main" val="10001"/>
                      </a:ext>
                    </a:extLst>
                  </a:tr>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第三宇宙速度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8297" t="-298780" r="-143" b="-29268"/>
                          </a:stretch>
                        </a:blipFill>
                      </a:tcPr>
                    </a:tc>
                    <a:extLst>
                      <a:ext uri="{0D108BD9-81ED-4DB2-BD59-A6C34878D82A}">
                        <a16:rowId xmlns:a16="http://schemas.microsoft.com/office/drawing/2014/main" val="10002"/>
                      </a:ext>
                    </a:extLst>
                  </a:tr>
                </a:tbl>
              </a:graphicData>
            </a:graphic>
          </p:graphicFrame>
        </mc:Fallback>
      </mc:AlternateContent>
      <p:sp>
        <p:nvSpPr>
          <p:cNvPr id="4" name="QB_5_AN.4_1#783a7fac2.blank?pid=f7b01b83e&amp;color=0,0,0&amp;vpa=2&amp;vtp=1&amp;bbb=1"/>
          <p:cNvSpPr/>
          <p:nvPr/>
        </p:nvSpPr>
        <p:spPr>
          <a:xfrm>
            <a:off x="3650510" y="1189643"/>
            <a:ext cx="601663" cy="430975"/>
          </a:xfrm>
          <a:prstGeom prst="rect">
            <a:avLst/>
          </a:prstGeom>
          <a:noFill/>
          <a:ln/>
        </p:spPr>
        <p:txBody>
          <a:bodyPr wrap="none" lIns="0" tIns="0" rIns="0" bIns="0" rtlCol="0" anchor="t"/>
          <a:lstStyle/>
          <a:p>
            <a:pPr algn="ctr" latinLnBrk="1">
              <a:lnSpc>
                <a:spcPts val="3700"/>
              </a:lnSpc>
            </a:pPr>
            <a:r>
              <a:rPr lang="en-US" altLang="zh-CN" sz="2400" b="1" i="0" dirty="0">
                <a:solidFill>
                  <a:srgbClr val="FF0000"/>
                </a:solidFill>
                <a:latin typeface="Times New Roman" pitchFamily="34" charset="0"/>
                <a:ea typeface="KaiTi" pitchFamily="34" charset="-122"/>
                <a:cs typeface="Times New Roman" pitchFamily="34" charset="-120"/>
              </a:rPr>
              <a:t>7.9</a:t>
            </a:r>
            <a:endParaRPr lang="en-US" altLang="zh-CN" sz="2400" dirty="0"/>
          </a:p>
        </p:txBody>
      </p:sp>
      <p:sp>
        <p:nvSpPr>
          <p:cNvPr id="5" name="QB_5_AN.5_1#783a7fac2.blank?pid=f7b01b83e&amp;color=0,0,0&amp;vpa=3&amp;vtp=1&amp;bbb=1"/>
          <p:cNvSpPr/>
          <p:nvPr/>
        </p:nvSpPr>
        <p:spPr>
          <a:xfrm>
            <a:off x="6810843" y="2153574"/>
            <a:ext cx="833438" cy="417449"/>
          </a:xfrm>
          <a:prstGeom prst="rect">
            <a:avLst/>
          </a:prstGeom>
          <a:noFill/>
          <a:ln/>
        </p:spPr>
        <p:txBody>
          <a:bodyPr wrap="none" lIns="0" tIns="0" rIns="0" bIns="0" rtlCol="0" anchor="t"/>
          <a:lstStyle/>
          <a:p>
            <a:pPr algn="ctr" latinLnBrk="1">
              <a:lnSpc>
                <a:spcPts val="3600"/>
              </a:lnSpc>
            </a:pPr>
            <a:r>
              <a:rPr lang="en-US" altLang="zh-CN" sz="2400" b="1" i="0" dirty="0">
                <a:solidFill>
                  <a:srgbClr val="FF0000"/>
                </a:solidFill>
                <a:latin typeface="Times New Roman" pitchFamily="34" charset="0"/>
                <a:ea typeface="KaiTi" pitchFamily="34" charset="-122"/>
                <a:cs typeface="Times New Roman" pitchFamily="34" charset="-120"/>
              </a:rPr>
              <a:t>地球</a:t>
            </a:r>
            <a:endParaRPr lang="en-US" altLang="zh-CN" sz="2400" dirty="0"/>
          </a:p>
        </p:txBody>
      </p:sp>
      <p:sp>
        <p:nvSpPr>
          <p:cNvPr id="6" name="QB_5_AN.6_1#783a7fac2.blank?pid=f7b01b83e&amp;color=0,0,0&amp;vpa=4&amp;vtp=1&amp;bbb=1"/>
          <p:cNvSpPr/>
          <p:nvPr/>
        </p:nvSpPr>
        <p:spPr>
          <a:xfrm>
            <a:off x="6810843" y="2652430"/>
            <a:ext cx="833438" cy="417449"/>
          </a:xfrm>
          <a:prstGeom prst="rect">
            <a:avLst/>
          </a:prstGeom>
          <a:noFill/>
          <a:ln/>
        </p:spPr>
        <p:txBody>
          <a:bodyPr wrap="none" lIns="0" tIns="0" rIns="0" bIns="0" rtlCol="0" anchor="t"/>
          <a:lstStyle/>
          <a:p>
            <a:pPr algn="ctr" latinLnBrk="1">
              <a:lnSpc>
                <a:spcPts val="3600"/>
              </a:lnSpc>
            </a:pPr>
            <a:r>
              <a:rPr lang="en-US" altLang="zh-CN" sz="2400" b="1" i="0" dirty="0">
                <a:solidFill>
                  <a:srgbClr val="FF0000"/>
                </a:solidFill>
                <a:latin typeface="Times New Roman" pitchFamily="34" charset="0"/>
                <a:ea typeface="KaiTi" pitchFamily="34" charset="-122"/>
                <a:cs typeface="Times New Roman" pitchFamily="34" charset="-120"/>
              </a:rPr>
              <a:t>太阳</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amp;si=9">
    <p:spTree>
      <p:nvGrpSpPr>
        <p:cNvPr id="1" name=""/>
        <p:cNvGrpSpPr/>
        <p:nvPr/>
      </p:nvGrpSpPr>
      <p:grpSpPr>
        <a:xfrm>
          <a:off x="0" y="0"/>
          <a:ext cx="0" cy="0"/>
          <a:chOff x="0" y="0"/>
          <a:chExt cx="0" cy="0"/>
        </a:xfrm>
      </p:grpSpPr>
      <p:sp>
        <p:nvSpPr>
          <p:cNvPr id="2" name="C_4_BD#80f1cabc0?sp=1&amp;pid=d09b5eda4&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三、经典力学和相对论</a:t>
            </a:r>
            <a:endParaRPr lang="en-US" altLang="zh-CN" sz="2800" dirty="0"/>
          </a:p>
        </p:txBody>
      </p:sp>
      <p:sp>
        <p:nvSpPr>
          <p:cNvPr id="3" name="P_5_BD#74d8222e0?sp=1&amp;pid=80f1cabc0&amp;color=0,0,0&amp;vtp=1&amp;bbb=1&amp;hb=1"/>
          <p:cNvSpPr/>
          <p:nvPr/>
        </p:nvSpPr>
        <p:spPr>
          <a:xfrm>
            <a:off x="612648" y="1121661"/>
            <a:ext cx="10963656" cy="32685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0" i="0" dirty="0">
                <a:solidFill>
                  <a:srgbClr val="000000"/>
                </a:solidFill>
                <a:latin typeface="Times New Roman" pitchFamily="34" charset="0"/>
                <a:ea typeface="Microsoft Yahei" pitchFamily="34" charset="-122"/>
                <a:cs typeface="Times New Roman" pitchFamily="34" charset="-120"/>
              </a:rPr>
              <a:t>经典力学的适用范围：只适用于低速运动，不适用于高速运动</a:t>
            </a:r>
            <a:r>
              <a:rPr lang="en-US" altLang="zh-CN" sz="2400" b="0" i="0">
                <a:solidFill>
                  <a:srgbClr val="000000"/>
                </a:solidFill>
                <a:latin typeface="Times New Roman" pitchFamily="34" charset="0"/>
                <a:ea typeface="Microsoft Yahei" pitchFamily="34" charset="-122"/>
                <a:cs typeface="Times New Roman" pitchFamily="34" charset="-120"/>
              </a:rPr>
              <a:t>；只适用于宏观世</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界</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不适用于微观世界。</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狭义相对论的三个结论</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（1）运动的时钟变慢了。</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（2）运动的尺子长度缩短了。</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（3）运动的物体质量增大了。</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以上三个结论均为相对观察者运动时产生的现象。</a:t>
            </a:r>
            <a:endParaRPr lang="en-US" altLang="zh-CN" sz="2400" dirty="0"/>
          </a:p>
        </p:txBody>
      </p:sp>
    </p:spTree>
  </p:cSld>
  <p:clrMapOvr>
    <a:masterClrMapping/>
  </p:clrMapOvr>
  <p:transition>
    <p:split dir="in"/>
  </p:transition>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1430</Words>
  <Application>Microsoft Office PowerPoint</Application>
  <PresentationFormat>宽屏</PresentationFormat>
  <Paragraphs>220</Paragraphs>
  <Slides>29</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华文细黑</vt:lpstr>
      <vt:lpstr>SimSun</vt:lpstr>
      <vt:lpstr>微软雅黑</vt:lpstr>
      <vt:lpstr>Arial</vt:lpstr>
      <vt:lpstr>Calibri</vt:lpstr>
      <vt:lpstr>Cambria Math</vt:lpstr>
      <vt:lpstr>Times New Roman</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青 青</cp:lastModifiedBy>
  <cp:revision>3</cp:revision>
  <dcterms:created xsi:type="dcterms:W3CDTF">2025-01-22T10:06:28Z</dcterms:created>
  <dcterms:modified xsi:type="dcterms:W3CDTF">2025-01-24T01:48:32Z</dcterms:modified>
  <cp:category/>
  <cp:contentStatus/>
</cp:coreProperties>
</file>